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Lst>
  <p:sldSz cx="18288000" cy="10287000"/>
  <p:notesSz cx="6858000" cy="9144000"/>
  <p:embeddedFontLst>
    <p:embeddedFont>
      <p:font typeface="Eczar" charset="0"/>
      <p:regular r:id="rId20"/>
    </p:embeddedFont>
    <p:embeddedFont>
      <p:font typeface="Canva Sans Bold" charset="0"/>
      <p:regular r:id="rId21"/>
    </p:embeddedFont>
    <p:embeddedFont>
      <p:font typeface="Eczar Semi-Bold" charset="0"/>
      <p:regular r:id="rId22"/>
    </p:embeddedFont>
    <p:embeddedFont>
      <p:font typeface="Raleway" charset="0"/>
      <p:regular r:id="rId23"/>
    </p:embeddedFont>
    <p:embeddedFont>
      <p:font typeface="Raleway Bold" charset="0"/>
      <p:regular r:id="rId24"/>
    </p:embeddedFont>
    <p:embeddedFont>
      <p:font typeface="Eczar Bold" charset="0"/>
      <p:regular r:id="rId25"/>
    </p:embeddedFont>
    <p:embeddedFont>
      <p:font typeface="Calibri" pitchFamily="34" charset="0"/>
      <p:regular r:id="rId26"/>
      <p:bold r:id="rId27"/>
      <p:italic r:id="rId28"/>
      <p:boldItalic r:id="rId2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p:scale>
          <a:sx n="60" d="100"/>
          <a:sy n="60" d="100"/>
        </p:scale>
        <p:origin x="-102"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font" Target="fonts/font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10/20/2023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10/20/2023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10/20/2023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10/20/2023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10/20/2023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10/20/2023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10/20/2023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10/20/2023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10/20/2023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2.sv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2.sv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2.sv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2.sv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2.svg"/></Relationships>
</file>

<file path=ppt/slides/_rels/slide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2.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EFAFF"/>
        </a:solidFill>
        <a:effectLst/>
      </p:bgPr>
    </p:bg>
    <p:spTree>
      <p:nvGrpSpPr>
        <p:cNvPr id="1" name=""/>
        <p:cNvGrpSpPr/>
        <p:nvPr/>
      </p:nvGrpSpPr>
      <p:grpSpPr>
        <a:xfrm>
          <a:off x="0" y="0"/>
          <a:ext cx="0" cy="0"/>
          <a:chOff x="0" y="0"/>
          <a:chExt cx="0" cy="0"/>
        </a:xfrm>
      </p:grpSpPr>
      <p:sp>
        <p:nvSpPr>
          <p:cNvPr id="2" name="Freeform 2"/>
          <p:cNvSpPr/>
          <p:nvPr/>
        </p:nvSpPr>
        <p:spPr>
          <a:xfrm rot="2984660">
            <a:off x="15459392" y="3586957"/>
            <a:ext cx="5029200" cy="4114800"/>
          </a:xfrm>
          <a:custGeom>
            <a:avLst/>
            <a:gdLst/>
            <a:ahLst/>
            <a:cxnLst/>
            <a:rect l="l" t="t" r="r" b="b"/>
            <a:pathLst>
              <a:path w="5029200" h="4114800">
                <a:moveTo>
                  <a:pt x="0" y="0"/>
                </a:moveTo>
                <a:lnTo>
                  <a:pt x="5029200" y="0"/>
                </a:lnTo>
                <a:lnTo>
                  <a:pt x="5029200" y="4114800"/>
                </a:lnTo>
                <a:lnTo>
                  <a:pt x="0" y="4114800"/>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10119339" y="-4507184"/>
            <a:ext cx="10029895" cy="9014368"/>
          </a:xfrm>
          <a:custGeom>
            <a:avLst/>
            <a:gdLst/>
            <a:ahLst/>
            <a:cxnLst/>
            <a:rect l="l" t="t" r="r" b="b"/>
            <a:pathLst>
              <a:path w="10029895" h="9014368">
                <a:moveTo>
                  <a:pt x="0" y="0"/>
                </a:moveTo>
                <a:lnTo>
                  <a:pt x="10029894" y="0"/>
                </a:lnTo>
                <a:lnTo>
                  <a:pt x="10029894" y="9014368"/>
                </a:lnTo>
                <a:lnTo>
                  <a:pt x="0" y="9014368"/>
                </a:lnTo>
                <a:lnTo>
                  <a:pt x="0" y="0"/>
                </a:lnTo>
                <a:close/>
              </a:path>
            </a:pathLst>
          </a:custGeom>
          <a:blipFill>
            <a:blip r:embed="rId4"/>
            <a:stretch>
              <a:fillRect/>
            </a:stretch>
          </a:blipFill>
        </p:spPr>
      </p:sp>
      <p:sp>
        <p:nvSpPr>
          <p:cNvPr id="4" name="Freeform 4"/>
          <p:cNvSpPr/>
          <p:nvPr/>
        </p:nvSpPr>
        <p:spPr>
          <a:xfrm rot="-1264648">
            <a:off x="-2042291" y="3086100"/>
            <a:ext cx="5029200" cy="4114800"/>
          </a:xfrm>
          <a:custGeom>
            <a:avLst/>
            <a:gdLst/>
            <a:ahLst/>
            <a:cxnLst/>
            <a:rect l="l" t="t" r="r" b="b"/>
            <a:pathLst>
              <a:path w="5029200" h="4114800">
                <a:moveTo>
                  <a:pt x="0" y="0"/>
                </a:moveTo>
                <a:lnTo>
                  <a:pt x="5029200" y="0"/>
                </a:lnTo>
                <a:lnTo>
                  <a:pt x="5029200" y="4114800"/>
                </a:lnTo>
                <a:lnTo>
                  <a:pt x="0" y="4114800"/>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5" name="Freeform 5"/>
          <p:cNvSpPr/>
          <p:nvPr/>
        </p:nvSpPr>
        <p:spPr>
          <a:xfrm>
            <a:off x="-5014947" y="4938208"/>
            <a:ext cx="10029895" cy="9014368"/>
          </a:xfrm>
          <a:custGeom>
            <a:avLst/>
            <a:gdLst/>
            <a:ahLst/>
            <a:cxnLst/>
            <a:rect l="l" t="t" r="r" b="b"/>
            <a:pathLst>
              <a:path w="10029895" h="9014368">
                <a:moveTo>
                  <a:pt x="0" y="0"/>
                </a:moveTo>
                <a:lnTo>
                  <a:pt x="10029894" y="0"/>
                </a:lnTo>
                <a:lnTo>
                  <a:pt x="10029894" y="9014368"/>
                </a:lnTo>
                <a:lnTo>
                  <a:pt x="0" y="9014368"/>
                </a:lnTo>
                <a:lnTo>
                  <a:pt x="0" y="0"/>
                </a:lnTo>
                <a:close/>
              </a:path>
            </a:pathLst>
          </a:custGeom>
          <a:blipFill>
            <a:blip r:embed="rId4"/>
            <a:stretch>
              <a:fillRect/>
            </a:stretch>
          </a:blipFill>
        </p:spPr>
      </p:sp>
      <p:sp>
        <p:nvSpPr>
          <p:cNvPr id="6" name="Freeform 6"/>
          <p:cNvSpPr/>
          <p:nvPr/>
        </p:nvSpPr>
        <p:spPr>
          <a:xfrm>
            <a:off x="14584680" y="-2449784"/>
            <a:ext cx="7406640" cy="8229600"/>
          </a:xfrm>
          <a:custGeom>
            <a:avLst/>
            <a:gdLst/>
            <a:ahLst/>
            <a:cxnLst/>
            <a:rect l="l" t="t" r="r" b="b"/>
            <a:pathLst>
              <a:path w="7406640" h="8229600">
                <a:moveTo>
                  <a:pt x="0" y="0"/>
                </a:moveTo>
                <a:lnTo>
                  <a:pt x="7406640" y="0"/>
                </a:lnTo>
                <a:lnTo>
                  <a:pt x="7406640" y="8229600"/>
                </a:lnTo>
                <a:lnTo>
                  <a:pt x="0" y="8229600"/>
                </a:lnTo>
                <a:lnTo>
                  <a:pt x="0" y="0"/>
                </a:lnTo>
                <a:close/>
              </a:path>
            </a:pathLst>
          </a:custGeom>
          <a:blipFill>
            <a:blip r:embed="rId5"/>
            <a:stretch>
              <a:fillRect/>
            </a:stretch>
          </a:blipFill>
        </p:spPr>
      </p:sp>
      <p:sp>
        <p:nvSpPr>
          <p:cNvPr id="7" name="Freeform 7"/>
          <p:cNvSpPr/>
          <p:nvPr/>
        </p:nvSpPr>
        <p:spPr>
          <a:xfrm rot="6495018">
            <a:off x="-1249695" y="5438343"/>
            <a:ext cx="7406640" cy="8229600"/>
          </a:xfrm>
          <a:custGeom>
            <a:avLst/>
            <a:gdLst/>
            <a:ahLst/>
            <a:cxnLst/>
            <a:rect l="l" t="t" r="r" b="b"/>
            <a:pathLst>
              <a:path w="7406640" h="8229600">
                <a:moveTo>
                  <a:pt x="0" y="0"/>
                </a:moveTo>
                <a:lnTo>
                  <a:pt x="7406640" y="0"/>
                </a:lnTo>
                <a:lnTo>
                  <a:pt x="7406640" y="8229600"/>
                </a:lnTo>
                <a:lnTo>
                  <a:pt x="0" y="8229600"/>
                </a:lnTo>
                <a:lnTo>
                  <a:pt x="0" y="0"/>
                </a:lnTo>
                <a:close/>
              </a:path>
            </a:pathLst>
          </a:custGeom>
          <a:blipFill>
            <a:blip r:embed="rId5"/>
            <a:stretch>
              <a:fillRect/>
            </a:stretch>
          </a:blipFill>
        </p:spPr>
      </p:sp>
      <p:sp>
        <p:nvSpPr>
          <p:cNvPr id="8" name="TextBox 8"/>
          <p:cNvSpPr txBox="1"/>
          <p:nvPr/>
        </p:nvSpPr>
        <p:spPr>
          <a:xfrm>
            <a:off x="810188" y="733425"/>
            <a:ext cx="16667624" cy="4880616"/>
          </a:xfrm>
          <a:prstGeom prst="rect">
            <a:avLst/>
          </a:prstGeom>
        </p:spPr>
        <p:txBody>
          <a:bodyPr lIns="0" tIns="0" rIns="0" bIns="0" rtlCol="0" anchor="t">
            <a:spAutoFit/>
          </a:bodyPr>
          <a:lstStyle/>
          <a:p>
            <a:pPr algn="ctr">
              <a:lnSpc>
                <a:spcPts val="12766"/>
              </a:lnSpc>
            </a:pPr>
            <a:r>
              <a:rPr lang="en-US" sz="11100">
                <a:solidFill>
                  <a:srgbClr val="273384"/>
                </a:solidFill>
                <a:latin typeface="Eczar"/>
              </a:rPr>
              <a:t>APPLIED</a:t>
            </a:r>
          </a:p>
          <a:p>
            <a:pPr algn="ctr">
              <a:lnSpc>
                <a:spcPts val="12766"/>
              </a:lnSpc>
            </a:pPr>
            <a:r>
              <a:rPr lang="en-US" sz="11100">
                <a:solidFill>
                  <a:srgbClr val="273384"/>
                </a:solidFill>
                <a:latin typeface="Eczar"/>
              </a:rPr>
              <a:t>DATA</a:t>
            </a:r>
          </a:p>
          <a:p>
            <a:pPr algn="ctr">
              <a:lnSpc>
                <a:spcPts val="12766"/>
              </a:lnSpc>
            </a:pPr>
            <a:r>
              <a:rPr lang="en-US" sz="11100">
                <a:solidFill>
                  <a:srgbClr val="273384"/>
                </a:solidFill>
                <a:latin typeface="Eczar"/>
              </a:rPr>
              <a:t>SCIENCES</a:t>
            </a:r>
          </a:p>
        </p:txBody>
      </p:sp>
      <p:sp>
        <p:nvSpPr>
          <p:cNvPr id="9" name="TextBox 9"/>
          <p:cNvSpPr txBox="1"/>
          <p:nvPr/>
        </p:nvSpPr>
        <p:spPr>
          <a:xfrm>
            <a:off x="5108292" y="7108420"/>
            <a:ext cx="13179708" cy="1872307"/>
          </a:xfrm>
          <a:prstGeom prst="rect">
            <a:avLst/>
          </a:prstGeom>
        </p:spPr>
        <p:txBody>
          <a:bodyPr lIns="0" tIns="0" rIns="0" bIns="0" rtlCol="0" anchor="t">
            <a:spAutoFit/>
          </a:bodyPr>
          <a:lstStyle/>
          <a:p>
            <a:pPr algn="ctr">
              <a:lnSpc>
                <a:spcPts val="7334"/>
              </a:lnSpc>
            </a:pPr>
            <a:r>
              <a:rPr lang="en-US" sz="4500" smtClean="0">
                <a:solidFill>
                  <a:srgbClr val="273384"/>
                </a:solidFill>
                <a:latin typeface="Eczar Semi-Bold"/>
              </a:rPr>
              <a:t>Arulselvan.p</a:t>
            </a:r>
            <a:endParaRPr lang="en-US" sz="4500" dirty="0">
              <a:solidFill>
                <a:srgbClr val="273384"/>
              </a:solidFill>
              <a:latin typeface="Eczar Semi-Bold"/>
            </a:endParaRPr>
          </a:p>
          <a:p>
            <a:pPr algn="ctr">
              <a:lnSpc>
                <a:spcPts val="7334"/>
              </a:lnSpc>
            </a:pPr>
            <a:r>
              <a:rPr lang="en-US" sz="4500" dirty="0">
                <a:solidFill>
                  <a:srgbClr val="273384"/>
                </a:solidFill>
                <a:latin typeface="Eczar Semi-Bold"/>
              </a:rPr>
              <a:t>VVCET</a:t>
            </a:r>
          </a:p>
        </p:txBody>
      </p:sp>
      <p:sp>
        <p:nvSpPr>
          <p:cNvPr id="10" name="Freeform 10"/>
          <p:cNvSpPr/>
          <p:nvPr/>
        </p:nvSpPr>
        <p:spPr>
          <a:xfrm rot="-2700000">
            <a:off x="-1551070" y="-4895564"/>
            <a:ext cx="7406640" cy="8229600"/>
          </a:xfrm>
          <a:custGeom>
            <a:avLst/>
            <a:gdLst/>
            <a:ahLst/>
            <a:cxnLst/>
            <a:rect l="l" t="t" r="r" b="b"/>
            <a:pathLst>
              <a:path w="7406640" h="8229600">
                <a:moveTo>
                  <a:pt x="0" y="0"/>
                </a:moveTo>
                <a:lnTo>
                  <a:pt x="7406640" y="0"/>
                </a:lnTo>
                <a:lnTo>
                  <a:pt x="7406640" y="8229600"/>
                </a:lnTo>
                <a:lnTo>
                  <a:pt x="0" y="8229600"/>
                </a:lnTo>
                <a:lnTo>
                  <a:pt x="0" y="0"/>
                </a:lnTo>
                <a:close/>
              </a:path>
            </a:pathLst>
          </a:custGeom>
          <a:blipFill>
            <a:blip r:embed="rId5"/>
            <a:stretch>
              <a:fillRect/>
            </a:stretch>
          </a:blipFill>
        </p:spPr>
      </p:sp>
      <p:sp>
        <p:nvSpPr>
          <p:cNvPr id="11" name="Freeform 11"/>
          <p:cNvSpPr/>
          <p:nvPr/>
        </p:nvSpPr>
        <p:spPr>
          <a:xfrm rot="-3442328">
            <a:off x="12712456" y="6160927"/>
            <a:ext cx="7406640" cy="8229600"/>
          </a:xfrm>
          <a:custGeom>
            <a:avLst/>
            <a:gdLst/>
            <a:ahLst/>
            <a:cxnLst/>
            <a:rect l="l" t="t" r="r" b="b"/>
            <a:pathLst>
              <a:path w="7406640" h="8229600">
                <a:moveTo>
                  <a:pt x="0" y="0"/>
                </a:moveTo>
                <a:lnTo>
                  <a:pt x="7406640" y="0"/>
                </a:lnTo>
                <a:lnTo>
                  <a:pt x="7406640" y="8229600"/>
                </a:lnTo>
                <a:lnTo>
                  <a:pt x="0" y="8229600"/>
                </a:lnTo>
                <a:lnTo>
                  <a:pt x="0" y="0"/>
                </a:lnTo>
                <a:close/>
              </a:path>
            </a:pathLst>
          </a:custGeom>
          <a:blipFill>
            <a:blip r:embed="rId5"/>
            <a:stretch>
              <a:fillRect/>
            </a:stretch>
          </a:blipFill>
        </p:spPr>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EEFAFF"/>
        </a:solidFill>
        <a:effectLst/>
      </p:bgPr>
    </p:bg>
    <p:spTree>
      <p:nvGrpSpPr>
        <p:cNvPr id="1" name=""/>
        <p:cNvGrpSpPr/>
        <p:nvPr/>
      </p:nvGrpSpPr>
      <p:grpSpPr>
        <a:xfrm>
          <a:off x="0" y="0"/>
          <a:ext cx="0" cy="0"/>
          <a:chOff x="0" y="0"/>
          <a:chExt cx="0" cy="0"/>
        </a:xfrm>
      </p:grpSpPr>
      <p:sp>
        <p:nvSpPr>
          <p:cNvPr id="2" name="Freeform 2"/>
          <p:cNvSpPr/>
          <p:nvPr/>
        </p:nvSpPr>
        <p:spPr>
          <a:xfrm rot="2984660">
            <a:off x="15459392" y="3586957"/>
            <a:ext cx="5029200" cy="4114800"/>
          </a:xfrm>
          <a:custGeom>
            <a:avLst/>
            <a:gdLst/>
            <a:ahLst/>
            <a:cxnLst/>
            <a:rect l="l" t="t" r="r" b="b"/>
            <a:pathLst>
              <a:path w="5029200" h="4114800">
                <a:moveTo>
                  <a:pt x="0" y="0"/>
                </a:moveTo>
                <a:lnTo>
                  <a:pt x="5029200" y="0"/>
                </a:lnTo>
                <a:lnTo>
                  <a:pt x="5029200" y="4114800"/>
                </a:lnTo>
                <a:lnTo>
                  <a:pt x="0" y="4114800"/>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10119339" y="-4507184"/>
            <a:ext cx="10029895" cy="9014368"/>
          </a:xfrm>
          <a:custGeom>
            <a:avLst/>
            <a:gdLst/>
            <a:ahLst/>
            <a:cxnLst/>
            <a:rect l="l" t="t" r="r" b="b"/>
            <a:pathLst>
              <a:path w="10029895" h="9014368">
                <a:moveTo>
                  <a:pt x="0" y="0"/>
                </a:moveTo>
                <a:lnTo>
                  <a:pt x="10029894" y="0"/>
                </a:lnTo>
                <a:lnTo>
                  <a:pt x="10029894" y="9014368"/>
                </a:lnTo>
                <a:lnTo>
                  <a:pt x="0" y="9014368"/>
                </a:lnTo>
                <a:lnTo>
                  <a:pt x="0" y="0"/>
                </a:lnTo>
                <a:close/>
              </a:path>
            </a:pathLst>
          </a:custGeom>
          <a:blipFill>
            <a:blip r:embed="rId4"/>
            <a:stretch>
              <a:fillRect/>
            </a:stretch>
          </a:blipFill>
        </p:spPr>
      </p:sp>
      <p:sp>
        <p:nvSpPr>
          <p:cNvPr id="4" name="Freeform 4"/>
          <p:cNvSpPr/>
          <p:nvPr/>
        </p:nvSpPr>
        <p:spPr>
          <a:xfrm rot="-1264648">
            <a:off x="-2042291" y="3086100"/>
            <a:ext cx="5029200" cy="4114800"/>
          </a:xfrm>
          <a:custGeom>
            <a:avLst/>
            <a:gdLst/>
            <a:ahLst/>
            <a:cxnLst/>
            <a:rect l="l" t="t" r="r" b="b"/>
            <a:pathLst>
              <a:path w="5029200" h="4114800">
                <a:moveTo>
                  <a:pt x="0" y="0"/>
                </a:moveTo>
                <a:lnTo>
                  <a:pt x="5029200" y="0"/>
                </a:lnTo>
                <a:lnTo>
                  <a:pt x="5029200" y="4114800"/>
                </a:lnTo>
                <a:lnTo>
                  <a:pt x="0" y="4114800"/>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5" name="Freeform 5"/>
          <p:cNvSpPr/>
          <p:nvPr/>
        </p:nvSpPr>
        <p:spPr>
          <a:xfrm>
            <a:off x="-5014947" y="4938208"/>
            <a:ext cx="10029895" cy="9014368"/>
          </a:xfrm>
          <a:custGeom>
            <a:avLst/>
            <a:gdLst/>
            <a:ahLst/>
            <a:cxnLst/>
            <a:rect l="l" t="t" r="r" b="b"/>
            <a:pathLst>
              <a:path w="10029895" h="9014368">
                <a:moveTo>
                  <a:pt x="0" y="0"/>
                </a:moveTo>
                <a:lnTo>
                  <a:pt x="10029894" y="0"/>
                </a:lnTo>
                <a:lnTo>
                  <a:pt x="10029894" y="9014368"/>
                </a:lnTo>
                <a:lnTo>
                  <a:pt x="0" y="9014368"/>
                </a:lnTo>
                <a:lnTo>
                  <a:pt x="0" y="0"/>
                </a:lnTo>
                <a:close/>
              </a:path>
            </a:pathLst>
          </a:custGeom>
          <a:blipFill>
            <a:blip r:embed="rId4"/>
            <a:stretch>
              <a:fillRect/>
            </a:stretch>
          </a:blipFill>
        </p:spPr>
      </p:sp>
      <p:sp>
        <p:nvSpPr>
          <p:cNvPr id="6" name="Freeform 6"/>
          <p:cNvSpPr/>
          <p:nvPr/>
        </p:nvSpPr>
        <p:spPr>
          <a:xfrm>
            <a:off x="15134286" y="-2585243"/>
            <a:ext cx="7406640" cy="8229600"/>
          </a:xfrm>
          <a:custGeom>
            <a:avLst/>
            <a:gdLst/>
            <a:ahLst/>
            <a:cxnLst/>
            <a:rect l="l" t="t" r="r" b="b"/>
            <a:pathLst>
              <a:path w="7406640" h="8229600">
                <a:moveTo>
                  <a:pt x="0" y="0"/>
                </a:moveTo>
                <a:lnTo>
                  <a:pt x="7406640" y="0"/>
                </a:lnTo>
                <a:lnTo>
                  <a:pt x="7406640" y="8229600"/>
                </a:lnTo>
                <a:lnTo>
                  <a:pt x="0" y="8229600"/>
                </a:lnTo>
                <a:lnTo>
                  <a:pt x="0" y="0"/>
                </a:lnTo>
                <a:close/>
              </a:path>
            </a:pathLst>
          </a:custGeom>
          <a:blipFill>
            <a:blip r:embed="rId5"/>
            <a:stretch>
              <a:fillRect/>
            </a:stretch>
          </a:blipFill>
        </p:spPr>
      </p:sp>
      <p:sp>
        <p:nvSpPr>
          <p:cNvPr id="7" name="Freeform 7"/>
          <p:cNvSpPr/>
          <p:nvPr/>
        </p:nvSpPr>
        <p:spPr>
          <a:xfrm rot="6495018">
            <a:off x="-1249695" y="5438343"/>
            <a:ext cx="7406640" cy="8229600"/>
          </a:xfrm>
          <a:custGeom>
            <a:avLst/>
            <a:gdLst/>
            <a:ahLst/>
            <a:cxnLst/>
            <a:rect l="l" t="t" r="r" b="b"/>
            <a:pathLst>
              <a:path w="7406640" h="8229600">
                <a:moveTo>
                  <a:pt x="0" y="0"/>
                </a:moveTo>
                <a:lnTo>
                  <a:pt x="7406640" y="0"/>
                </a:lnTo>
                <a:lnTo>
                  <a:pt x="7406640" y="8229600"/>
                </a:lnTo>
                <a:lnTo>
                  <a:pt x="0" y="8229600"/>
                </a:lnTo>
                <a:lnTo>
                  <a:pt x="0" y="0"/>
                </a:lnTo>
                <a:close/>
              </a:path>
            </a:pathLst>
          </a:custGeom>
          <a:blipFill>
            <a:blip r:embed="rId5"/>
            <a:stretch>
              <a:fillRect/>
            </a:stretch>
          </a:blipFill>
        </p:spPr>
      </p:sp>
      <p:sp>
        <p:nvSpPr>
          <p:cNvPr id="8" name="TextBox 8"/>
          <p:cNvSpPr txBox="1"/>
          <p:nvPr/>
        </p:nvSpPr>
        <p:spPr>
          <a:xfrm>
            <a:off x="0" y="47625"/>
            <a:ext cx="18288000" cy="2696854"/>
          </a:xfrm>
          <a:prstGeom prst="rect">
            <a:avLst/>
          </a:prstGeom>
        </p:spPr>
        <p:txBody>
          <a:bodyPr lIns="0" tIns="0" rIns="0" bIns="0" rtlCol="0" anchor="t">
            <a:spAutoFit/>
          </a:bodyPr>
          <a:lstStyle/>
          <a:p>
            <a:pPr algn="ctr">
              <a:lnSpc>
                <a:spcPts val="10581"/>
              </a:lnSpc>
            </a:pPr>
            <a:r>
              <a:rPr lang="en-US" sz="9201">
                <a:solidFill>
                  <a:srgbClr val="273384"/>
                </a:solidFill>
                <a:latin typeface="Eczar Bold"/>
              </a:rPr>
              <a:t>TITLE()FUNCTION SHOW() FUNCTIONS</a:t>
            </a:r>
          </a:p>
        </p:txBody>
      </p:sp>
      <p:sp>
        <p:nvSpPr>
          <p:cNvPr id="9" name="Freeform 9"/>
          <p:cNvSpPr/>
          <p:nvPr/>
        </p:nvSpPr>
        <p:spPr>
          <a:xfrm rot="-2700000">
            <a:off x="-1551070" y="-4895564"/>
            <a:ext cx="7406640" cy="8229600"/>
          </a:xfrm>
          <a:custGeom>
            <a:avLst/>
            <a:gdLst/>
            <a:ahLst/>
            <a:cxnLst/>
            <a:rect l="l" t="t" r="r" b="b"/>
            <a:pathLst>
              <a:path w="7406640" h="8229600">
                <a:moveTo>
                  <a:pt x="0" y="0"/>
                </a:moveTo>
                <a:lnTo>
                  <a:pt x="7406640" y="0"/>
                </a:lnTo>
                <a:lnTo>
                  <a:pt x="7406640" y="8229600"/>
                </a:lnTo>
                <a:lnTo>
                  <a:pt x="0" y="8229600"/>
                </a:lnTo>
                <a:lnTo>
                  <a:pt x="0" y="0"/>
                </a:lnTo>
                <a:close/>
              </a:path>
            </a:pathLst>
          </a:custGeom>
          <a:blipFill>
            <a:blip r:embed="rId5"/>
            <a:stretch>
              <a:fillRect/>
            </a:stretch>
          </a:blipFill>
        </p:spPr>
      </p:sp>
      <p:sp>
        <p:nvSpPr>
          <p:cNvPr id="10" name="Freeform 10"/>
          <p:cNvSpPr/>
          <p:nvPr/>
        </p:nvSpPr>
        <p:spPr>
          <a:xfrm rot="-3442328">
            <a:off x="12759754" y="6160928"/>
            <a:ext cx="7406640" cy="8229600"/>
          </a:xfrm>
          <a:custGeom>
            <a:avLst/>
            <a:gdLst/>
            <a:ahLst/>
            <a:cxnLst/>
            <a:rect l="l" t="t" r="r" b="b"/>
            <a:pathLst>
              <a:path w="7406640" h="8229600">
                <a:moveTo>
                  <a:pt x="0" y="0"/>
                </a:moveTo>
                <a:lnTo>
                  <a:pt x="7406640" y="0"/>
                </a:lnTo>
                <a:lnTo>
                  <a:pt x="7406640" y="8229600"/>
                </a:lnTo>
                <a:lnTo>
                  <a:pt x="0" y="8229600"/>
                </a:lnTo>
                <a:lnTo>
                  <a:pt x="0" y="0"/>
                </a:lnTo>
                <a:close/>
              </a:path>
            </a:pathLst>
          </a:custGeom>
          <a:blipFill>
            <a:blip r:embed="rId5"/>
            <a:stretch>
              <a:fillRect/>
            </a:stretch>
          </a:blipFill>
        </p:spPr>
      </p:sp>
      <p:sp>
        <p:nvSpPr>
          <p:cNvPr id="11" name="TextBox 11"/>
          <p:cNvSpPr txBox="1"/>
          <p:nvPr/>
        </p:nvSpPr>
        <p:spPr>
          <a:xfrm>
            <a:off x="-314008" y="2563504"/>
            <a:ext cx="18288000" cy="3381799"/>
          </a:xfrm>
          <a:prstGeom prst="rect">
            <a:avLst/>
          </a:prstGeom>
        </p:spPr>
        <p:txBody>
          <a:bodyPr lIns="0" tIns="0" rIns="0" bIns="0" rtlCol="0" anchor="t">
            <a:spAutoFit/>
          </a:bodyPr>
          <a:lstStyle/>
          <a:p>
            <a:pPr>
              <a:lnSpc>
                <a:spcPts val="6810"/>
              </a:lnSpc>
            </a:pPr>
            <a:r>
              <a:rPr lang="en-US" sz="4178">
                <a:solidFill>
                  <a:srgbClr val="000000"/>
                </a:solidFill>
                <a:latin typeface="Raleway"/>
              </a:rPr>
              <a:t> The </a:t>
            </a:r>
            <a:r>
              <a:rPr lang="en-US" sz="4178">
                <a:solidFill>
                  <a:srgbClr val="000000"/>
                </a:solidFill>
                <a:latin typeface="Raleway Semi-Bold"/>
              </a:rPr>
              <a:t>title()</a:t>
            </a:r>
            <a:r>
              <a:rPr lang="en-US" sz="4178">
                <a:solidFill>
                  <a:srgbClr val="000000"/>
                </a:solidFill>
                <a:latin typeface="Raleway"/>
              </a:rPr>
              <a:t> function to display stock price fluctuations. Here's a basic example of how you can achieve this using Python. This code will randomly generate stock prices and display them with appropriate titles</a:t>
            </a:r>
          </a:p>
          <a:p>
            <a:pPr>
              <a:lnSpc>
                <a:spcPts val="6810"/>
              </a:lnSpc>
            </a:pPr>
            <a:endParaRPr lang="en-US" sz="4178">
              <a:solidFill>
                <a:srgbClr val="000000"/>
              </a:solidFill>
              <a:latin typeface="Raleway"/>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EEFAFF"/>
        </a:solidFill>
        <a:effectLst/>
      </p:bgPr>
    </p:bg>
    <p:spTree>
      <p:nvGrpSpPr>
        <p:cNvPr id="1" name=""/>
        <p:cNvGrpSpPr/>
        <p:nvPr/>
      </p:nvGrpSpPr>
      <p:grpSpPr>
        <a:xfrm>
          <a:off x="0" y="0"/>
          <a:ext cx="0" cy="0"/>
          <a:chOff x="0" y="0"/>
          <a:chExt cx="0" cy="0"/>
        </a:xfrm>
      </p:grpSpPr>
      <p:sp>
        <p:nvSpPr>
          <p:cNvPr id="2" name="Freeform 2"/>
          <p:cNvSpPr/>
          <p:nvPr/>
        </p:nvSpPr>
        <p:spPr>
          <a:xfrm rot="-5400000">
            <a:off x="-2508434" y="-4315657"/>
            <a:ext cx="9454551" cy="11886288"/>
          </a:xfrm>
          <a:custGeom>
            <a:avLst/>
            <a:gdLst/>
            <a:ahLst/>
            <a:cxnLst/>
            <a:rect l="l" t="t" r="r" b="b"/>
            <a:pathLst>
              <a:path w="9454551" h="11886288">
                <a:moveTo>
                  <a:pt x="0" y="0"/>
                </a:moveTo>
                <a:lnTo>
                  <a:pt x="9454552" y="0"/>
                </a:lnTo>
                <a:lnTo>
                  <a:pt x="9454552" y="11886288"/>
                </a:lnTo>
                <a:lnTo>
                  <a:pt x="0" y="11886288"/>
                </a:lnTo>
                <a:lnTo>
                  <a:pt x="0" y="0"/>
                </a:lnTo>
                <a:close/>
              </a:path>
            </a:pathLst>
          </a:custGeom>
          <a:blipFill>
            <a:blip r:embed="rId2"/>
            <a:stretch>
              <a:fillRect/>
            </a:stretch>
          </a:blipFill>
        </p:spPr>
      </p:sp>
      <p:sp>
        <p:nvSpPr>
          <p:cNvPr id="3" name="Freeform 3"/>
          <p:cNvSpPr/>
          <p:nvPr/>
        </p:nvSpPr>
        <p:spPr>
          <a:xfrm rot="8100000">
            <a:off x="2213219" y="2905923"/>
            <a:ext cx="5469632" cy="4475153"/>
          </a:xfrm>
          <a:custGeom>
            <a:avLst/>
            <a:gdLst/>
            <a:ahLst/>
            <a:cxnLst/>
            <a:rect l="l" t="t" r="r" b="b"/>
            <a:pathLst>
              <a:path w="5469632" h="4475153">
                <a:moveTo>
                  <a:pt x="0" y="0"/>
                </a:moveTo>
                <a:lnTo>
                  <a:pt x="5469632" y="0"/>
                </a:lnTo>
                <a:lnTo>
                  <a:pt x="5469632" y="4475154"/>
                </a:lnTo>
                <a:lnTo>
                  <a:pt x="0" y="4475154"/>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4" name="Freeform 4"/>
          <p:cNvSpPr/>
          <p:nvPr/>
        </p:nvSpPr>
        <p:spPr>
          <a:xfrm>
            <a:off x="-688427" y="3960126"/>
            <a:ext cx="9152475" cy="8229600"/>
          </a:xfrm>
          <a:custGeom>
            <a:avLst/>
            <a:gdLst/>
            <a:ahLst/>
            <a:cxnLst/>
            <a:rect l="l" t="t" r="r" b="b"/>
            <a:pathLst>
              <a:path w="9152475" h="8229600">
                <a:moveTo>
                  <a:pt x="0" y="0"/>
                </a:moveTo>
                <a:lnTo>
                  <a:pt x="9152474" y="0"/>
                </a:lnTo>
                <a:lnTo>
                  <a:pt x="9152474" y="8229600"/>
                </a:lnTo>
                <a:lnTo>
                  <a:pt x="0" y="8229600"/>
                </a:lnTo>
                <a:lnTo>
                  <a:pt x="0" y="0"/>
                </a:lnTo>
                <a:close/>
              </a:path>
            </a:pathLst>
          </a:custGeom>
          <a:blipFill>
            <a:blip r:embed="rId5"/>
            <a:stretch>
              <a:fillRect/>
            </a:stretch>
          </a:blipFill>
        </p:spPr>
      </p:sp>
      <p:sp>
        <p:nvSpPr>
          <p:cNvPr id="5" name="Freeform 5"/>
          <p:cNvSpPr/>
          <p:nvPr/>
        </p:nvSpPr>
        <p:spPr>
          <a:xfrm rot="-2938341">
            <a:off x="4404308" y="5806723"/>
            <a:ext cx="9721895" cy="10809612"/>
          </a:xfrm>
          <a:custGeom>
            <a:avLst/>
            <a:gdLst/>
            <a:ahLst/>
            <a:cxnLst/>
            <a:rect l="l" t="t" r="r" b="b"/>
            <a:pathLst>
              <a:path w="9721895" h="10809612">
                <a:moveTo>
                  <a:pt x="0" y="0"/>
                </a:moveTo>
                <a:lnTo>
                  <a:pt x="9721895" y="0"/>
                </a:lnTo>
                <a:lnTo>
                  <a:pt x="9721895" y="10809612"/>
                </a:lnTo>
                <a:lnTo>
                  <a:pt x="0" y="10809612"/>
                </a:lnTo>
                <a:lnTo>
                  <a:pt x="0" y="0"/>
                </a:lnTo>
                <a:close/>
              </a:path>
            </a:pathLst>
          </a:custGeom>
          <a:blipFill>
            <a:blip r:embed="rId6"/>
            <a:stretch>
              <a:fillRect/>
            </a:stretch>
          </a:blipFill>
        </p:spPr>
      </p:sp>
      <p:sp>
        <p:nvSpPr>
          <p:cNvPr id="6" name="Freeform 6"/>
          <p:cNvSpPr/>
          <p:nvPr/>
        </p:nvSpPr>
        <p:spPr>
          <a:xfrm>
            <a:off x="-2672048" y="2558066"/>
            <a:ext cx="7401497" cy="8229600"/>
          </a:xfrm>
          <a:custGeom>
            <a:avLst/>
            <a:gdLst/>
            <a:ahLst/>
            <a:cxnLst/>
            <a:rect l="l" t="t" r="r" b="b"/>
            <a:pathLst>
              <a:path w="7401497" h="8229600">
                <a:moveTo>
                  <a:pt x="0" y="0"/>
                </a:moveTo>
                <a:lnTo>
                  <a:pt x="7401496" y="0"/>
                </a:lnTo>
                <a:lnTo>
                  <a:pt x="7401496" y="8229600"/>
                </a:lnTo>
                <a:lnTo>
                  <a:pt x="0" y="8229600"/>
                </a:lnTo>
                <a:lnTo>
                  <a:pt x="0" y="0"/>
                </a:lnTo>
                <a:close/>
              </a:path>
            </a:pathLst>
          </a:custGeom>
          <a:blipFill>
            <a:blip r:embed="rId6"/>
            <a:stretch>
              <a:fillRect/>
            </a:stretch>
          </a:blipFill>
        </p:spPr>
      </p:sp>
      <p:sp>
        <p:nvSpPr>
          <p:cNvPr id="7" name="Freeform 7"/>
          <p:cNvSpPr/>
          <p:nvPr/>
        </p:nvSpPr>
        <p:spPr>
          <a:xfrm rot="-1203235">
            <a:off x="156670" y="-1019161"/>
            <a:ext cx="9145556" cy="4738275"/>
          </a:xfrm>
          <a:custGeom>
            <a:avLst/>
            <a:gdLst/>
            <a:ahLst/>
            <a:cxnLst/>
            <a:rect l="l" t="t" r="r" b="b"/>
            <a:pathLst>
              <a:path w="9145556" h="4738275">
                <a:moveTo>
                  <a:pt x="0" y="0"/>
                </a:moveTo>
                <a:lnTo>
                  <a:pt x="9145556" y="0"/>
                </a:lnTo>
                <a:lnTo>
                  <a:pt x="9145556" y="4738275"/>
                </a:lnTo>
                <a:lnTo>
                  <a:pt x="0" y="4738275"/>
                </a:lnTo>
                <a:lnTo>
                  <a:pt x="0" y="0"/>
                </a:lnTo>
                <a:close/>
              </a:path>
            </a:pathLst>
          </a:custGeom>
          <a:blipFill>
            <a:blip r:embed="rId6"/>
            <a:stretch>
              <a:fillRect t="-114609"/>
            </a:stretch>
          </a:blipFill>
        </p:spPr>
      </p:sp>
      <p:sp>
        <p:nvSpPr>
          <p:cNvPr id="8" name="TextBox 8"/>
          <p:cNvSpPr txBox="1"/>
          <p:nvPr/>
        </p:nvSpPr>
        <p:spPr>
          <a:xfrm>
            <a:off x="4872546" y="111252"/>
            <a:ext cx="8542907" cy="1758696"/>
          </a:xfrm>
          <a:prstGeom prst="rect">
            <a:avLst/>
          </a:prstGeom>
        </p:spPr>
        <p:txBody>
          <a:bodyPr lIns="0" tIns="0" rIns="0" bIns="0" rtlCol="0" anchor="t">
            <a:spAutoFit/>
          </a:bodyPr>
          <a:lstStyle/>
          <a:p>
            <a:pPr>
              <a:lnSpc>
                <a:spcPts val="14097"/>
              </a:lnSpc>
            </a:pPr>
            <a:r>
              <a:rPr lang="en-US" sz="11100">
                <a:solidFill>
                  <a:srgbClr val="273384"/>
                </a:solidFill>
                <a:latin typeface="Eczar Bold"/>
              </a:rPr>
              <a:t>CODE</a:t>
            </a:r>
          </a:p>
        </p:txBody>
      </p:sp>
      <p:sp>
        <p:nvSpPr>
          <p:cNvPr id="9" name="TextBox 9"/>
          <p:cNvSpPr txBox="1"/>
          <p:nvPr/>
        </p:nvSpPr>
        <p:spPr>
          <a:xfrm>
            <a:off x="0" y="1594860"/>
            <a:ext cx="18288000" cy="9133747"/>
          </a:xfrm>
          <a:prstGeom prst="rect">
            <a:avLst/>
          </a:prstGeom>
        </p:spPr>
        <p:txBody>
          <a:bodyPr lIns="0" tIns="0" rIns="0" bIns="0" rtlCol="0" anchor="t">
            <a:spAutoFit/>
          </a:bodyPr>
          <a:lstStyle/>
          <a:p>
            <a:pPr>
              <a:lnSpc>
                <a:spcPts val="4570"/>
              </a:lnSpc>
            </a:pPr>
            <a:r>
              <a:rPr lang="en-US" sz="3241">
                <a:solidFill>
                  <a:srgbClr val="000000"/>
                </a:solidFill>
                <a:latin typeface="Raleway Bold"/>
              </a:rPr>
              <a:t>import random</a:t>
            </a:r>
          </a:p>
          <a:p>
            <a:pPr>
              <a:lnSpc>
                <a:spcPts val="4570"/>
              </a:lnSpc>
            </a:pPr>
            <a:r>
              <a:rPr lang="en-US" sz="3241">
                <a:solidFill>
                  <a:srgbClr val="000000"/>
                </a:solidFill>
                <a:latin typeface="Raleway Bold"/>
              </a:rPr>
              <a:t>def show_stock_price():</a:t>
            </a:r>
          </a:p>
          <a:p>
            <a:pPr>
              <a:lnSpc>
                <a:spcPts val="4570"/>
              </a:lnSpc>
            </a:pPr>
            <a:r>
              <a:rPr lang="en-US" sz="3241">
                <a:solidFill>
                  <a:srgbClr val="000000"/>
                </a:solidFill>
                <a:latin typeface="Raleway Bold"/>
              </a:rPr>
              <a:t>    # Simulate stock price fluctuations</a:t>
            </a:r>
          </a:p>
          <a:p>
            <a:pPr>
              <a:lnSpc>
                <a:spcPts val="4570"/>
              </a:lnSpc>
            </a:pPr>
            <a:r>
              <a:rPr lang="en-US" sz="3241">
                <a:solidFill>
                  <a:srgbClr val="000000"/>
                </a:solidFill>
                <a:latin typeface="Raleway Bold"/>
              </a:rPr>
              <a:t>    stock_price = 100  # Initial stock price</a:t>
            </a:r>
          </a:p>
          <a:p>
            <a:pPr>
              <a:lnSpc>
                <a:spcPts val="4570"/>
              </a:lnSpc>
            </a:pPr>
            <a:r>
              <a:rPr lang="en-US" sz="3241">
                <a:solidFill>
                  <a:srgbClr val="000000"/>
                </a:solidFill>
                <a:latin typeface="Raleway Bold"/>
              </a:rPr>
              <a:t>    for day in range(1, 11):  # Simulate 10 days of data</a:t>
            </a:r>
          </a:p>
          <a:p>
            <a:pPr>
              <a:lnSpc>
                <a:spcPts val="4570"/>
              </a:lnSpc>
            </a:pPr>
            <a:r>
              <a:rPr lang="en-US" sz="3241">
                <a:solidFill>
                  <a:srgbClr val="000000"/>
                </a:solidFill>
                <a:latin typeface="Raleway Bold"/>
              </a:rPr>
              <a:t>        # Generate a random percentage change between -5% and 5%</a:t>
            </a:r>
          </a:p>
          <a:p>
            <a:pPr>
              <a:lnSpc>
                <a:spcPts val="4570"/>
              </a:lnSpc>
            </a:pPr>
            <a:r>
              <a:rPr lang="en-US" sz="3241">
                <a:solidFill>
                  <a:srgbClr val="000000"/>
                </a:solidFill>
                <a:latin typeface="Raleway Bold"/>
              </a:rPr>
              <a:t>        percent_change = random.uniform(-0.05, 0.05)</a:t>
            </a:r>
          </a:p>
          <a:p>
            <a:pPr>
              <a:lnSpc>
                <a:spcPts val="4570"/>
              </a:lnSpc>
            </a:pPr>
            <a:r>
              <a:rPr lang="en-US" sz="3241">
                <a:solidFill>
                  <a:srgbClr val="000000"/>
                </a:solidFill>
                <a:latin typeface="Raleway Bold"/>
              </a:rPr>
              <a:t>        stock_price *= (1 + percent_change)  # Apply the change to the stock price</a:t>
            </a:r>
          </a:p>
          <a:p>
            <a:pPr>
              <a:lnSpc>
                <a:spcPts val="4570"/>
              </a:lnSpc>
            </a:pPr>
            <a:r>
              <a:rPr lang="en-US" sz="3241">
                <a:solidFill>
                  <a:srgbClr val="000000"/>
                </a:solidFill>
                <a:latin typeface="Raleway Bold"/>
              </a:rPr>
              <a:t>        # Create a title for the day</a:t>
            </a:r>
          </a:p>
          <a:p>
            <a:pPr>
              <a:lnSpc>
                <a:spcPts val="4570"/>
              </a:lnSpc>
            </a:pPr>
            <a:r>
              <a:rPr lang="en-US" sz="3241">
                <a:solidFill>
                  <a:srgbClr val="000000"/>
                </a:solidFill>
                <a:latin typeface="Raleway Bold"/>
              </a:rPr>
              <a:t>        title = f"Day {day}: Stock Price"</a:t>
            </a:r>
          </a:p>
          <a:p>
            <a:pPr>
              <a:lnSpc>
                <a:spcPts val="4570"/>
              </a:lnSpc>
            </a:pPr>
            <a:r>
              <a:rPr lang="en-US" sz="3241">
                <a:solidFill>
                  <a:srgbClr val="000000"/>
                </a:solidFill>
                <a:latin typeface="Raleway Bold"/>
              </a:rPr>
              <a:t>        # Display the stock price with the title</a:t>
            </a:r>
          </a:p>
          <a:p>
            <a:pPr>
              <a:lnSpc>
                <a:spcPts val="4570"/>
              </a:lnSpc>
            </a:pPr>
            <a:r>
              <a:rPr lang="en-US" sz="3241">
                <a:solidFill>
                  <a:srgbClr val="000000"/>
                </a:solidFill>
                <a:latin typeface="Raleway Bold"/>
              </a:rPr>
              <a:t>        print(title.center(30, '-'))</a:t>
            </a:r>
          </a:p>
          <a:p>
            <a:pPr>
              <a:lnSpc>
                <a:spcPts val="4570"/>
              </a:lnSpc>
            </a:pPr>
            <a:r>
              <a:rPr lang="en-US" sz="3241">
                <a:solidFill>
                  <a:srgbClr val="000000"/>
                </a:solidFill>
                <a:latin typeface="Raleway Bold"/>
              </a:rPr>
              <a:t>        print(f"Price: ${stock_price:.2f}\n")</a:t>
            </a:r>
          </a:p>
          <a:p>
            <a:pPr>
              <a:lnSpc>
                <a:spcPts val="4570"/>
              </a:lnSpc>
            </a:pPr>
            <a:r>
              <a:rPr lang="en-US" sz="3241">
                <a:solidFill>
                  <a:srgbClr val="000000"/>
                </a:solidFill>
                <a:latin typeface="Raleway Bold"/>
              </a:rPr>
              <a:t>if __name__ == "__main__":</a:t>
            </a:r>
          </a:p>
          <a:p>
            <a:pPr>
              <a:lnSpc>
                <a:spcPts val="4570"/>
              </a:lnSpc>
            </a:pPr>
            <a:r>
              <a:rPr lang="en-US" sz="3241">
                <a:solidFill>
                  <a:srgbClr val="000000"/>
                </a:solidFill>
                <a:latin typeface="Raleway Bold"/>
              </a:rPr>
              <a:t>    show_stock_price()</a:t>
            </a:r>
          </a:p>
          <a:p>
            <a:pPr>
              <a:lnSpc>
                <a:spcPts val="4570"/>
              </a:lnSpc>
            </a:pPr>
            <a:endParaRPr lang="en-US" sz="3241">
              <a:solidFill>
                <a:srgbClr val="000000"/>
              </a:solidFill>
              <a:latin typeface="Raleway Bold"/>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EEFAFF"/>
        </a:solidFill>
        <a:effectLst/>
      </p:bgPr>
    </p:bg>
    <p:spTree>
      <p:nvGrpSpPr>
        <p:cNvPr id="1" name=""/>
        <p:cNvGrpSpPr/>
        <p:nvPr/>
      </p:nvGrpSpPr>
      <p:grpSpPr>
        <a:xfrm>
          <a:off x="0" y="0"/>
          <a:ext cx="0" cy="0"/>
          <a:chOff x="0" y="0"/>
          <a:chExt cx="0" cy="0"/>
        </a:xfrm>
      </p:grpSpPr>
      <p:sp>
        <p:nvSpPr>
          <p:cNvPr id="2" name="Freeform 2"/>
          <p:cNvSpPr/>
          <p:nvPr/>
        </p:nvSpPr>
        <p:spPr>
          <a:xfrm rot="-5400000">
            <a:off x="-2508434" y="-4315657"/>
            <a:ext cx="9454551" cy="11886288"/>
          </a:xfrm>
          <a:custGeom>
            <a:avLst/>
            <a:gdLst/>
            <a:ahLst/>
            <a:cxnLst/>
            <a:rect l="l" t="t" r="r" b="b"/>
            <a:pathLst>
              <a:path w="9454551" h="11886288">
                <a:moveTo>
                  <a:pt x="0" y="0"/>
                </a:moveTo>
                <a:lnTo>
                  <a:pt x="9454552" y="0"/>
                </a:lnTo>
                <a:lnTo>
                  <a:pt x="9454552" y="11886288"/>
                </a:lnTo>
                <a:lnTo>
                  <a:pt x="0" y="11886288"/>
                </a:lnTo>
                <a:lnTo>
                  <a:pt x="0" y="0"/>
                </a:lnTo>
                <a:close/>
              </a:path>
            </a:pathLst>
          </a:custGeom>
          <a:blipFill>
            <a:blip r:embed="rId2"/>
            <a:stretch>
              <a:fillRect/>
            </a:stretch>
          </a:blipFill>
        </p:spPr>
      </p:sp>
      <p:sp>
        <p:nvSpPr>
          <p:cNvPr id="3" name="Freeform 3"/>
          <p:cNvSpPr/>
          <p:nvPr/>
        </p:nvSpPr>
        <p:spPr>
          <a:xfrm rot="8100000">
            <a:off x="2213219" y="2905923"/>
            <a:ext cx="5469632" cy="4475153"/>
          </a:xfrm>
          <a:custGeom>
            <a:avLst/>
            <a:gdLst/>
            <a:ahLst/>
            <a:cxnLst/>
            <a:rect l="l" t="t" r="r" b="b"/>
            <a:pathLst>
              <a:path w="5469632" h="4475153">
                <a:moveTo>
                  <a:pt x="0" y="0"/>
                </a:moveTo>
                <a:lnTo>
                  <a:pt x="5469632" y="0"/>
                </a:lnTo>
                <a:lnTo>
                  <a:pt x="5469632" y="4475154"/>
                </a:lnTo>
                <a:lnTo>
                  <a:pt x="0" y="4475154"/>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4" name="Freeform 4"/>
          <p:cNvSpPr/>
          <p:nvPr/>
        </p:nvSpPr>
        <p:spPr>
          <a:xfrm>
            <a:off x="-688427" y="3960126"/>
            <a:ext cx="9152475" cy="8229600"/>
          </a:xfrm>
          <a:custGeom>
            <a:avLst/>
            <a:gdLst/>
            <a:ahLst/>
            <a:cxnLst/>
            <a:rect l="l" t="t" r="r" b="b"/>
            <a:pathLst>
              <a:path w="9152475" h="8229600">
                <a:moveTo>
                  <a:pt x="0" y="0"/>
                </a:moveTo>
                <a:lnTo>
                  <a:pt x="9152474" y="0"/>
                </a:lnTo>
                <a:lnTo>
                  <a:pt x="9152474" y="8229600"/>
                </a:lnTo>
                <a:lnTo>
                  <a:pt x="0" y="8229600"/>
                </a:lnTo>
                <a:lnTo>
                  <a:pt x="0" y="0"/>
                </a:lnTo>
                <a:close/>
              </a:path>
            </a:pathLst>
          </a:custGeom>
          <a:blipFill>
            <a:blip r:embed="rId5"/>
            <a:stretch>
              <a:fillRect/>
            </a:stretch>
          </a:blipFill>
        </p:spPr>
      </p:sp>
      <p:sp>
        <p:nvSpPr>
          <p:cNvPr id="5" name="Freeform 5"/>
          <p:cNvSpPr/>
          <p:nvPr/>
        </p:nvSpPr>
        <p:spPr>
          <a:xfrm rot="-2938341">
            <a:off x="4404308" y="5806723"/>
            <a:ext cx="9721895" cy="10809612"/>
          </a:xfrm>
          <a:custGeom>
            <a:avLst/>
            <a:gdLst/>
            <a:ahLst/>
            <a:cxnLst/>
            <a:rect l="l" t="t" r="r" b="b"/>
            <a:pathLst>
              <a:path w="9721895" h="10809612">
                <a:moveTo>
                  <a:pt x="0" y="0"/>
                </a:moveTo>
                <a:lnTo>
                  <a:pt x="9721895" y="0"/>
                </a:lnTo>
                <a:lnTo>
                  <a:pt x="9721895" y="10809612"/>
                </a:lnTo>
                <a:lnTo>
                  <a:pt x="0" y="10809612"/>
                </a:lnTo>
                <a:lnTo>
                  <a:pt x="0" y="0"/>
                </a:lnTo>
                <a:close/>
              </a:path>
            </a:pathLst>
          </a:custGeom>
          <a:blipFill>
            <a:blip r:embed="rId6"/>
            <a:stretch>
              <a:fillRect/>
            </a:stretch>
          </a:blipFill>
        </p:spPr>
      </p:sp>
      <p:sp>
        <p:nvSpPr>
          <p:cNvPr id="6" name="Freeform 6"/>
          <p:cNvSpPr/>
          <p:nvPr/>
        </p:nvSpPr>
        <p:spPr>
          <a:xfrm>
            <a:off x="-2672048" y="2558066"/>
            <a:ext cx="7401497" cy="8229600"/>
          </a:xfrm>
          <a:custGeom>
            <a:avLst/>
            <a:gdLst/>
            <a:ahLst/>
            <a:cxnLst/>
            <a:rect l="l" t="t" r="r" b="b"/>
            <a:pathLst>
              <a:path w="7401497" h="8229600">
                <a:moveTo>
                  <a:pt x="0" y="0"/>
                </a:moveTo>
                <a:lnTo>
                  <a:pt x="7401496" y="0"/>
                </a:lnTo>
                <a:lnTo>
                  <a:pt x="7401496" y="8229600"/>
                </a:lnTo>
                <a:lnTo>
                  <a:pt x="0" y="8229600"/>
                </a:lnTo>
                <a:lnTo>
                  <a:pt x="0" y="0"/>
                </a:lnTo>
                <a:close/>
              </a:path>
            </a:pathLst>
          </a:custGeom>
          <a:blipFill>
            <a:blip r:embed="rId6"/>
            <a:stretch>
              <a:fillRect/>
            </a:stretch>
          </a:blipFill>
        </p:spPr>
      </p:sp>
      <p:sp>
        <p:nvSpPr>
          <p:cNvPr id="7" name="Freeform 7"/>
          <p:cNvSpPr/>
          <p:nvPr/>
        </p:nvSpPr>
        <p:spPr>
          <a:xfrm rot="-1203235">
            <a:off x="156670" y="-1019161"/>
            <a:ext cx="9145556" cy="4738275"/>
          </a:xfrm>
          <a:custGeom>
            <a:avLst/>
            <a:gdLst/>
            <a:ahLst/>
            <a:cxnLst/>
            <a:rect l="l" t="t" r="r" b="b"/>
            <a:pathLst>
              <a:path w="9145556" h="4738275">
                <a:moveTo>
                  <a:pt x="0" y="0"/>
                </a:moveTo>
                <a:lnTo>
                  <a:pt x="9145556" y="0"/>
                </a:lnTo>
                <a:lnTo>
                  <a:pt x="9145556" y="4738275"/>
                </a:lnTo>
                <a:lnTo>
                  <a:pt x="0" y="4738275"/>
                </a:lnTo>
                <a:lnTo>
                  <a:pt x="0" y="0"/>
                </a:lnTo>
                <a:close/>
              </a:path>
            </a:pathLst>
          </a:custGeom>
          <a:blipFill>
            <a:blip r:embed="rId6"/>
            <a:stretch>
              <a:fillRect t="-114609"/>
            </a:stretch>
          </a:blipFill>
        </p:spPr>
      </p:sp>
      <p:sp>
        <p:nvSpPr>
          <p:cNvPr id="8" name="TextBox 8"/>
          <p:cNvSpPr txBox="1"/>
          <p:nvPr/>
        </p:nvSpPr>
        <p:spPr>
          <a:xfrm>
            <a:off x="0" y="1503662"/>
            <a:ext cx="18288000" cy="8637623"/>
          </a:xfrm>
          <a:prstGeom prst="rect">
            <a:avLst/>
          </a:prstGeom>
        </p:spPr>
        <p:txBody>
          <a:bodyPr lIns="0" tIns="0" rIns="0" bIns="0" rtlCol="0" anchor="t">
            <a:spAutoFit/>
          </a:bodyPr>
          <a:lstStyle/>
          <a:p>
            <a:pPr>
              <a:lnSpc>
                <a:spcPts val="7635"/>
              </a:lnSpc>
            </a:pPr>
            <a:r>
              <a:rPr lang="en-US" sz="5415">
                <a:solidFill>
                  <a:srgbClr val="000000"/>
                </a:solidFill>
                <a:latin typeface="Raleway"/>
              </a:rPr>
              <a:t>n this code, we first import the </a:t>
            </a:r>
            <a:r>
              <a:rPr lang="en-US" sz="5415">
                <a:solidFill>
                  <a:srgbClr val="000000"/>
                </a:solidFill>
                <a:latin typeface="Raleway Semi-Bold"/>
              </a:rPr>
              <a:t>random</a:t>
            </a:r>
            <a:r>
              <a:rPr lang="en-US" sz="5415">
                <a:solidFill>
                  <a:srgbClr val="000000"/>
                </a:solidFill>
                <a:latin typeface="Raleway"/>
              </a:rPr>
              <a:t> module to generate random stock price fluctuations. The </a:t>
            </a:r>
            <a:r>
              <a:rPr lang="en-US" sz="5415">
                <a:solidFill>
                  <a:srgbClr val="000000"/>
                </a:solidFill>
                <a:latin typeface="Raleway Semi-Bold"/>
              </a:rPr>
              <a:t>show_stock_price()</a:t>
            </a:r>
            <a:r>
              <a:rPr lang="en-US" sz="5415">
                <a:solidFill>
                  <a:srgbClr val="000000"/>
                </a:solidFill>
                <a:latin typeface="Raleway"/>
              </a:rPr>
              <a:t> function simulates the stock price changes for 10 days. For each day, it generates a random percentage change within a range and applies it to the current stock price. It then creates a title for the day and displays the title and the stock price. The </a:t>
            </a:r>
            <a:r>
              <a:rPr lang="en-US" sz="5415">
                <a:solidFill>
                  <a:srgbClr val="000000"/>
                </a:solidFill>
                <a:latin typeface="Raleway Semi-Bold"/>
              </a:rPr>
              <a:t>center()</a:t>
            </a:r>
            <a:r>
              <a:rPr lang="en-US" sz="5415">
                <a:solidFill>
                  <a:srgbClr val="000000"/>
                </a:solidFill>
                <a:latin typeface="Raleway"/>
              </a:rPr>
              <a:t> method is used to center-align the title within a line of hyphens</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EEFAFF"/>
        </a:solidFill>
        <a:effectLst/>
      </p:bgPr>
    </p:bg>
    <p:spTree>
      <p:nvGrpSpPr>
        <p:cNvPr id="1" name=""/>
        <p:cNvGrpSpPr/>
        <p:nvPr/>
      </p:nvGrpSpPr>
      <p:grpSpPr>
        <a:xfrm>
          <a:off x="0" y="0"/>
          <a:ext cx="0" cy="0"/>
          <a:chOff x="0" y="0"/>
          <a:chExt cx="0" cy="0"/>
        </a:xfrm>
      </p:grpSpPr>
      <p:sp>
        <p:nvSpPr>
          <p:cNvPr id="2" name="Freeform 2"/>
          <p:cNvSpPr/>
          <p:nvPr/>
        </p:nvSpPr>
        <p:spPr>
          <a:xfrm rot="-5400000">
            <a:off x="-2508434" y="-4315657"/>
            <a:ext cx="9454551" cy="11886288"/>
          </a:xfrm>
          <a:custGeom>
            <a:avLst/>
            <a:gdLst/>
            <a:ahLst/>
            <a:cxnLst/>
            <a:rect l="l" t="t" r="r" b="b"/>
            <a:pathLst>
              <a:path w="9454551" h="11886288">
                <a:moveTo>
                  <a:pt x="0" y="0"/>
                </a:moveTo>
                <a:lnTo>
                  <a:pt x="9454552" y="0"/>
                </a:lnTo>
                <a:lnTo>
                  <a:pt x="9454552" y="11886288"/>
                </a:lnTo>
                <a:lnTo>
                  <a:pt x="0" y="11886288"/>
                </a:lnTo>
                <a:lnTo>
                  <a:pt x="0" y="0"/>
                </a:lnTo>
                <a:close/>
              </a:path>
            </a:pathLst>
          </a:custGeom>
          <a:blipFill>
            <a:blip r:embed="rId2"/>
            <a:stretch>
              <a:fillRect/>
            </a:stretch>
          </a:blipFill>
        </p:spPr>
      </p:sp>
      <p:sp>
        <p:nvSpPr>
          <p:cNvPr id="3" name="Freeform 3"/>
          <p:cNvSpPr/>
          <p:nvPr/>
        </p:nvSpPr>
        <p:spPr>
          <a:xfrm rot="8100000">
            <a:off x="2213219" y="2905923"/>
            <a:ext cx="5469632" cy="4475153"/>
          </a:xfrm>
          <a:custGeom>
            <a:avLst/>
            <a:gdLst/>
            <a:ahLst/>
            <a:cxnLst/>
            <a:rect l="l" t="t" r="r" b="b"/>
            <a:pathLst>
              <a:path w="5469632" h="4475153">
                <a:moveTo>
                  <a:pt x="0" y="0"/>
                </a:moveTo>
                <a:lnTo>
                  <a:pt x="5469632" y="0"/>
                </a:lnTo>
                <a:lnTo>
                  <a:pt x="5469632" y="4475154"/>
                </a:lnTo>
                <a:lnTo>
                  <a:pt x="0" y="4475154"/>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4" name="Freeform 4"/>
          <p:cNvSpPr/>
          <p:nvPr/>
        </p:nvSpPr>
        <p:spPr>
          <a:xfrm>
            <a:off x="-1654970" y="3782079"/>
            <a:ext cx="9152475" cy="8229600"/>
          </a:xfrm>
          <a:custGeom>
            <a:avLst/>
            <a:gdLst/>
            <a:ahLst/>
            <a:cxnLst/>
            <a:rect l="l" t="t" r="r" b="b"/>
            <a:pathLst>
              <a:path w="9152475" h="8229600">
                <a:moveTo>
                  <a:pt x="0" y="0"/>
                </a:moveTo>
                <a:lnTo>
                  <a:pt x="9152475" y="0"/>
                </a:lnTo>
                <a:lnTo>
                  <a:pt x="9152475" y="8229600"/>
                </a:lnTo>
                <a:lnTo>
                  <a:pt x="0" y="8229600"/>
                </a:lnTo>
                <a:lnTo>
                  <a:pt x="0" y="0"/>
                </a:lnTo>
                <a:close/>
              </a:path>
            </a:pathLst>
          </a:custGeom>
          <a:blipFill>
            <a:blip r:embed="rId5"/>
            <a:stretch>
              <a:fillRect/>
            </a:stretch>
          </a:blipFill>
        </p:spPr>
      </p:sp>
      <p:sp>
        <p:nvSpPr>
          <p:cNvPr id="5" name="Freeform 5"/>
          <p:cNvSpPr/>
          <p:nvPr/>
        </p:nvSpPr>
        <p:spPr>
          <a:xfrm rot="-2938341">
            <a:off x="4404308" y="5806723"/>
            <a:ext cx="9721895" cy="10809612"/>
          </a:xfrm>
          <a:custGeom>
            <a:avLst/>
            <a:gdLst/>
            <a:ahLst/>
            <a:cxnLst/>
            <a:rect l="l" t="t" r="r" b="b"/>
            <a:pathLst>
              <a:path w="9721895" h="10809612">
                <a:moveTo>
                  <a:pt x="0" y="0"/>
                </a:moveTo>
                <a:lnTo>
                  <a:pt x="9721895" y="0"/>
                </a:lnTo>
                <a:lnTo>
                  <a:pt x="9721895" y="10809612"/>
                </a:lnTo>
                <a:lnTo>
                  <a:pt x="0" y="10809612"/>
                </a:lnTo>
                <a:lnTo>
                  <a:pt x="0" y="0"/>
                </a:lnTo>
                <a:close/>
              </a:path>
            </a:pathLst>
          </a:custGeom>
          <a:blipFill>
            <a:blip r:embed="rId6"/>
            <a:stretch>
              <a:fillRect/>
            </a:stretch>
          </a:blipFill>
        </p:spPr>
      </p:sp>
      <p:sp>
        <p:nvSpPr>
          <p:cNvPr id="6" name="Freeform 6"/>
          <p:cNvSpPr/>
          <p:nvPr/>
        </p:nvSpPr>
        <p:spPr>
          <a:xfrm>
            <a:off x="-2672048" y="2558066"/>
            <a:ext cx="7401497" cy="8229600"/>
          </a:xfrm>
          <a:custGeom>
            <a:avLst/>
            <a:gdLst/>
            <a:ahLst/>
            <a:cxnLst/>
            <a:rect l="l" t="t" r="r" b="b"/>
            <a:pathLst>
              <a:path w="7401497" h="8229600">
                <a:moveTo>
                  <a:pt x="0" y="0"/>
                </a:moveTo>
                <a:lnTo>
                  <a:pt x="7401496" y="0"/>
                </a:lnTo>
                <a:lnTo>
                  <a:pt x="7401496" y="8229600"/>
                </a:lnTo>
                <a:lnTo>
                  <a:pt x="0" y="8229600"/>
                </a:lnTo>
                <a:lnTo>
                  <a:pt x="0" y="0"/>
                </a:lnTo>
                <a:close/>
              </a:path>
            </a:pathLst>
          </a:custGeom>
          <a:blipFill>
            <a:blip r:embed="rId6"/>
            <a:stretch>
              <a:fillRect/>
            </a:stretch>
          </a:blipFill>
        </p:spPr>
      </p:sp>
      <p:sp>
        <p:nvSpPr>
          <p:cNvPr id="7" name="Freeform 7"/>
          <p:cNvSpPr/>
          <p:nvPr/>
        </p:nvSpPr>
        <p:spPr>
          <a:xfrm rot="-1203235">
            <a:off x="156670" y="-1019161"/>
            <a:ext cx="9145556" cy="4738275"/>
          </a:xfrm>
          <a:custGeom>
            <a:avLst/>
            <a:gdLst/>
            <a:ahLst/>
            <a:cxnLst/>
            <a:rect l="l" t="t" r="r" b="b"/>
            <a:pathLst>
              <a:path w="9145556" h="4738275">
                <a:moveTo>
                  <a:pt x="0" y="0"/>
                </a:moveTo>
                <a:lnTo>
                  <a:pt x="9145556" y="0"/>
                </a:lnTo>
                <a:lnTo>
                  <a:pt x="9145556" y="4738275"/>
                </a:lnTo>
                <a:lnTo>
                  <a:pt x="0" y="4738275"/>
                </a:lnTo>
                <a:lnTo>
                  <a:pt x="0" y="0"/>
                </a:lnTo>
                <a:close/>
              </a:path>
            </a:pathLst>
          </a:custGeom>
          <a:blipFill>
            <a:blip r:embed="rId6"/>
            <a:stretch>
              <a:fillRect t="-114609"/>
            </a:stretch>
          </a:blipFill>
        </p:spPr>
      </p:sp>
      <p:sp>
        <p:nvSpPr>
          <p:cNvPr id="8" name="TextBox 8"/>
          <p:cNvSpPr txBox="1"/>
          <p:nvPr/>
        </p:nvSpPr>
        <p:spPr>
          <a:xfrm>
            <a:off x="4426923" y="472698"/>
            <a:ext cx="8542907" cy="1064379"/>
          </a:xfrm>
          <a:prstGeom prst="rect">
            <a:avLst/>
          </a:prstGeom>
        </p:spPr>
        <p:txBody>
          <a:bodyPr lIns="0" tIns="0" rIns="0" bIns="0" rtlCol="0" anchor="t">
            <a:spAutoFit/>
          </a:bodyPr>
          <a:lstStyle/>
          <a:p>
            <a:pPr>
              <a:lnSpc>
                <a:spcPts val="8510"/>
              </a:lnSpc>
            </a:pPr>
            <a:r>
              <a:rPr lang="en-US" sz="6700">
                <a:solidFill>
                  <a:srgbClr val="273384"/>
                </a:solidFill>
                <a:latin typeface="Eczar Bold"/>
              </a:rPr>
              <a:t>MODEL SELECTION</a:t>
            </a:r>
          </a:p>
        </p:txBody>
      </p:sp>
      <p:sp>
        <p:nvSpPr>
          <p:cNvPr id="9" name="TextBox 9"/>
          <p:cNvSpPr txBox="1"/>
          <p:nvPr/>
        </p:nvSpPr>
        <p:spPr>
          <a:xfrm>
            <a:off x="121256" y="1765173"/>
            <a:ext cx="18288000" cy="6983662"/>
          </a:xfrm>
          <a:prstGeom prst="rect">
            <a:avLst/>
          </a:prstGeom>
        </p:spPr>
        <p:txBody>
          <a:bodyPr lIns="0" tIns="0" rIns="0" bIns="0" rtlCol="0" anchor="t">
            <a:spAutoFit/>
          </a:bodyPr>
          <a:lstStyle/>
          <a:p>
            <a:pPr>
              <a:lnSpc>
                <a:spcPts val="6952"/>
              </a:lnSpc>
            </a:pPr>
            <a:r>
              <a:rPr lang="en-US" sz="4931">
                <a:solidFill>
                  <a:srgbClr val="000000"/>
                </a:solidFill>
                <a:latin typeface="Raleway"/>
              </a:rPr>
              <a:t>Choose the appropriate machine learning or deep learning models for stock price prediction. Common models include ARIMA, LSTM, and various regression models. </a:t>
            </a:r>
          </a:p>
          <a:p>
            <a:pPr>
              <a:lnSpc>
                <a:spcPts val="6952"/>
              </a:lnSpc>
            </a:pPr>
            <a:r>
              <a:rPr lang="en-US" sz="4931">
                <a:solidFill>
                  <a:srgbClr val="000000"/>
                </a:solidFill>
                <a:latin typeface="Raleway"/>
              </a:rPr>
              <a:t>mport pandas as pd </a:t>
            </a:r>
          </a:p>
          <a:p>
            <a:pPr>
              <a:lnSpc>
                <a:spcPts val="6952"/>
              </a:lnSpc>
            </a:pPr>
            <a:r>
              <a:rPr lang="en-US" sz="4931">
                <a:solidFill>
                  <a:srgbClr val="000000"/>
                </a:solidFill>
                <a:latin typeface="Raleway"/>
              </a:rPr>
              <a:t>import numpy as np from sklearn.linear_model</a:t>
            </a:r>
          </a:p>
          <a:p>
            <a:pPr>
              <a:lnSpc>
                <a:spcPts val="6952"/>
              </a:lnSpc>
            </a:pPr>
            <a:r>
              <a:rPr lang="en-US" sz="4931">
                <a:solidFill>
                  <a:srgbClr val="000000"/>
                </a:solidFill>
                <a:latin typeface="Raleway"/>
              </a:rPr>
              <a:t> import LinearRegression </a:t>
            </a:r>
          </a:p>
          <a:p>
            <a:pPr>
              <a:lnSpc>
                <a:spcPts val="6952"/>
              </a:lnSpc>
            </a:pPr>
            <a:r>
              <a:rPr lang="en-US" sz="4931">
                <a:solidFill>
                  <a:srgbClr val="000000"/>
                </a:solidFill>
                <a:latin typeface="Raleway"/>
              </a:rPr>
              <a:t>from sklearn.model_selection import train_test_split from skklearn.metrics</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EEFAFF"/>
        </a:solidFill>
        <a:effectLst/>
      </p:bgPr>
    </p:bg>
    <p:spTree>
      <p:nvGrpSpPr>
        <p:cNvPr id="1" name=""/>
        <p:cNvGrpSpPr/>
        <p:nvPr/>
      </p:nvGrpSpPr>
      <p:grpSpPr>
        <a:xfrm>
          <a:off x="0" y="0"/>
          <a:ext cx="0" cy="0"/>
          <a:chOff x="0" y="0"/>
          <a:chExt cx="0" cy="0"/>
        </a:xfrm>
      </p:grpSpPr>
      <p:sp>
        <p:nvSpPr>
          <p:cNvPr id="2" name="TextBox 2"/>
          <p:cNvSpPr txBox="1"/>
          <p:nvPr/>
        </p:nvSpPr>
        <p:spPr>
          <a:xfrm>
            <a:off x="3993110" y="-171450"/>
            <a:ext cx="9036397" cy="1566544"/>
          </a:xfrm>
          <a:prstGeom prst="rect">
            <a:avLst/>
          </a:prstGeom>
        </p:spPr>
        <p:txBody>
          <a:bodyPr lIns="0" tIns="0" rIns="0" bIns="0" rtlCol="0" anchor="t">
            <a:spAutoFit/>
          </a:bodyPr>
          <a:lstStyle/>
          <a:p>
            <a:pPr algn="ctr">
              <a:lnSpc>
                <a:spcPts val="12880"/>
              </a:lnSpc>
            </a:pPr>
            <a:r>
              <a:rPr lang="en-US" sz="9200">
                <a:solidFill>
                  <a:srgbClr val="000000"/>
                </a:solidFill>
                <a:latin typeface="Canva Sans Bold"/>
              </a:rPr>
              <a:t>VISUALIZATION</a:t>
            </a:r>
          </a:p>
        </p:txBody>
      </p:sp>
      <p:sp>
        <p:nvSpPr>
          <p:cNvPr id="3" name="TextBox 3"/>
          <p:cNvSpPr txBox="1"/>
          <p:nvPr/>
        </p:nvSpPr>
        <p:spPr>
          <a:xfrm>
            <a:off x="147194" y="1261744"/>
            <a:ext cx="17642117" cy="7506594"/>
          </a:xfrm>
          <a:prstGeom prst="rect">
            <a:avLst/>
          </a:prstGeom>
        </p:spPr>
        <p:txBody>
          <a:bodyPr lIns="0" tIns="0" rIns="0" bIns="0" rtlCol="0" anchor="t">
            <a:spAutoFit/>
          </a:bodyPr>
          <a:lstStyle/>
          <a:p>
            <a:pPr>
              <a:lnSpc>
                <a:spcPts val="8513"/>
              </a:lnSpc>
            </a:pPr>
            <a:r>
              <a:rPr lang="en-US" sz="6037">
                <a:solidFill>
                  <a:srgbClr val="000000"/>
                </a:solidFill>
                <a:latin typeface="Lovelace"/>
              </a:rPr>
              <a:t>Utilize bar charts or other types of visualizations to present your analysis and results. Bar charts can be helpful for displaying trends and patterns in the data.</a:t>
            </a:r>
          </a:p>
          <a:p>
            <a:pPr>
              <a:lnSpc>
                <a:spcPts val="8513"/>
              </a:lnSpc>
            </a:pPr>
            <a:r>
              <a:rPr lang="en-US" sz="6037">
                <a:solidFill>
                  <a:srgbClr val="000000"/>
                </a:solidFill>
                <a:latin typeface="Lovelace"/>
              </a:rPr>
              <a:t> # Preprocess visualization </a:t>
            </a:r>
          </a:p>
          <a:p>
            <a:pPr>
              <a:lnSpc>
                <a:spcPts val="8513"/>
              </a:lnSpc>
            </a:pPr>
            <a:r>
              <a:rPr lang="en-US" sz="6037">
                <a:solidFill>
                  <a:srgbClr val="000000"/>
                </a:solidFill>
                <a:latin typeface="Lovelace"/>
              </a:rPr>
              <a:t>X = data.drop('Price' , axis=1)</a:t>
            </a:r>
          </a:p>
          <a:p>
            <a:pPr>
              <a:lnSpc>
                <a:spcPts val="8513"/>
              </a:lnSpc>
              <a:spcBef>
                <a:spcPct val="0"/>
              </a:spcBef>
            </a:pPr>
            <a:r>
              <a:rPr lang="en-US" sz="6037">
                <a:solidFill>
                  <a:srgbClr val="000000"/>
                </a:solidFill>
                <a:latin typeface="Lovelace"/>
              </a:rPr>
              <a:t> y = data['Price']</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EEFAFF"/>
        </a:solidFill>
        <a:effectLst/>
      </p:bgPr>
    </p:bg>
    <p:spTree>
      <p:nvGrpSpPr>
        <p:cNvPr id="1" name=""/>
        <p:cNvGrpSpPr/>
        <p:nvPr/>
      </p:nvGrpSpPr>
      <p:grpSpPr>
        <a:xfrm>
          <a:off x="0" y="0"/>
          <a:ext cx="0" cy="0"/>
          <a:chOff x="0" y="0"/>
          <a:chExt cx="0" cy="0"/>
        </a:xfrm>
      </p:grpSpPr>
      <p:sp>
        <p:nvSpPr>
          <p:cNvPr id="2" name="TextBox 2"/>
          <p:cNvSpPr txBox="1"/>
          <p:nvPr/>
        </p:nvSpPr>
        <p:spPr>
          <a:xfrm>
            <a:off x="4557689" y="337757"/>
            <a:ext cx="7438579" cy="1566544"/>
          </a:xfrm>
          <a:prstGeom prst="rect">
            <a:avLst/>
          </a:prstGeom>
        </p:spPr>
        <p:txBody>
          <a:bodyPr lIns="0" tIns="0" rIns="0" bIns="0" rtlCol="0" anchor="t">
            <a:spAutoFit/>
          </a:bodyPr>
          <a:lstStyle/>
          <a:p>
            <a:pPr algn="ctr">
              <a:lnSpc>
                <a:spcPts val="12880"/>
              </a:lnSpc>
            </a:pPr>
            <a:r>
              <a:rPr lang="en-US" sz="9200">
                <a:solidFill>
                  <a:srgbClr val="000000"/>
                </a:solidFill>
                <a:latin typeface="Canva Sans Bold"/>
              </a:rPr>
              <a:t>Optimization</a:t>
            </a:r>
          </a:p>
        </p:txBody>
      </p:sp>
      <p:sp>
        <p:nvSpPr>
          <p:cNvPr id="3" name="TextBox 3"/>
          <p:cNvSpPr txBox="1"/>
          <p:nvPr/>
        </p:nvSpPr>
        <p:spPr>
          <a:xfrm>
            <a:off x="0" y="1790001"/>
            <a:ext cx="18288000" cy="7095495"/>
          </a:xfrm>
          <a:prstGeom prst="rect">
            <a:avLst/>
          </a:prstGeom>
        </p:spPr>
        <p:txBody>
          <a:bodyPr lIns="0" tIns="0" rIns="0" bIns="0" rtlCol="0" anchor="t">
            <a:spAutoFit/>
          </a:bodyPr>
          <a:lstStyle/>
          <a:p>
            <a:pPr>
              <a:lnSpc>
                <a:spcPts val="8090"/>
              </a:lnSpc>
            </a:pPr>
            <a:r>
              <a:rPr lang="en-US" sz="5737">
                <a:solidFill>
                  <a:srgbClr val="000000"/>
                </a:solidFill>
                <a:latin typeface="Lovelace"/>
              </a:rPr>
              <a:t>FINE-TUNE YOUR MODEL BY ADJUSTING HYPERPARAMETERS OR TRYING DIFFERENT ALGORITHMS TO IMPROVE ITS ACCURACY.</a:t>
            </a:r>
          </a:p>
          <a:p>
            <a:pPr>
              <a:lnSpc>
                <a:spcPts val="8090"/>
              </a:lnSpc>
            </a:pPr>
            <a:r>
              <a:rPr lang="en-US" sz="5737">
                <a:solidFill>
                  <a:srgbClr val="000000"/>
                </a:solidFill>
                <a:latin typeface="Lovelace"/>
              </a:rPr>
              <a:t>#Optimization sets X_train , X_test, y_train, y_test = train_test_split(X, y, test_size=0.2, random_state=42)\</a:t>
            </a:r>
          </a:p>
          <a:p>
            <a:pPr>
              <a:lnSpc>
                <a:spcPts val="8090"/>
              </a:lnSpc>
              <a:spcBef>
                <a:spcPct val="0"/>
              </a:spcBef>
            </a:pPr>
            <a:endParaRPr lang="en-US" sz="5737">
              <a:solidFill>
                <a:srgbClr val="000000"/>
              </a:solidFill>
              <a:latin typeface="Lovelace"/>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EEFAFF"/>
        </a:solidFill>
        <a:effectLst/>
      </p:bgPr>
    </p:bg>
    <p:spTree>
      <p:nvGrpSpPr>
        <p:cNvPr id="1" name=""/>
        <p:cNvGrpSpPr/>
        <p:nvPr/>
      </p:nvGrpSpPr>
      <p:grpSpPr>
        <a:xfrm>
          <a:off x="0" y="0"/>
          <a:ext cx="0" cy="0"/>
          <a:chOff x="0" y="0"/>
          <a:chExt cx="0" cy="0"/>
        </a:xfrm>
      </p:grpSpPr>
      <p:sp>
        <p:nvSpPr>
          <p:cNvPr id="2" name="TextBox 2"/>
          <p:cNvSpPr txBox="1"/>
          <p:nvPr/>
        </p:nvSpPr>
        <p:spPr>
          <a:xfrm>
            <a:off x="0" y="1911623"/>
            <a:ext cx="18114329" cy="6644010"/>
          </a:xfrm>
          <a:prstGeom prst="rect">
            <a:avLst/>
          </a:prstGeom>
        </p:spPr>
        <p:txBody>
          <a:bodyPr lIns="0" tIns="0" rIns="0" bIns="0" rtlCol="0" anchor="t">
            <a:spAutoFit/>
          </a:bodyPr>
          <a:lstStyle/>
          <a:p>
            <a:pPr>
              <a:lnSpc>
                <a:spcPts val="8795"/>
              </a:lnSpc>
              <a:spcBef>
                <a:spcPct val="0"/>
              </a:spcBef>
            </a:pPr>
            <a:r>
              <a:rPr lang="en-US" sz="6237">
                <a:solidFill>
                  <a:srgbClr val="000000"/>
                </a:solidFill>
                <a:latin typeface="Lovelace"/>
              </a:rPr>
              <a:t>THE MODEL PERFORMS WELL, CONSIDER DEPLOYING IT AS A TOOL FOR INVESTORS. THIS MIGHT INVOLVE CREATING A USERFRIENDLY INTERFACE OR INTEGRATING IT WITH A TRADING PLATFORM</a:t>
            </a:r>
          </a:p>
        </p:txBody>
      </p:sp>
      <p:sp>
        <p:nvSpPr>
          <p:cNvPr id="3" name="TextBox 3"/>
          <p:cNvSpPr txBox="1"/>
          <p:nvPr/>
        </p:nvSpPr>
        <p:spPr>
          <a:xfrm>
            <a:off x="4836840" y="-171450"/>
            <a:ext cx="8614321" cy="1566544"/>
          </a:xfrm>
          <a:prstGeom prst="rect">
            <a:avLst/>
          </a:prstGeom>
        </p:spPr>
        <p:txBody>
          <a:bodyPr lIns="0" tIns="0" rIns="0" bIns="0" rtlCol="0" anchor="t">
            <a:spAutoFit/>
          </a:bodyPr>
          <a:lstStyle/>
          <a:p>
            <a:pPr algn="ctr">
              <a:lnSpc>
                <a:spcPts val="12880"/>
              </a:lnSpc>
            </a:pPr>
            <a:r>
              <a:rPr lang="en-US" sz="9200">
                <a:solidFill>
                  <a:srgbClr val="000000"/>
                </a:solidFill>
                <a:latin typeface="Canva Sans Bold"/>
              </a:rPr>
              <a:t>analycis</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EEFAFF"/>
        </a:solidFill>
        <a:effectLst/>
      </p:bgPr>
    </p:bg>
    <p:spTree>
      <p:nvGrpSpPr>
        <p:cNvPr id="1" name=""/>
        <p:cNvGrpSpPr/>
        <p:nvPr/>
      </p:nvGrpSpPr>
      <p:grpSpPr>
        <a:xfrm>
          <a:off x="0" y="0"/>
          <a:ext cx="0" cy="0"/>
          <a:chOff x="0" y="0"/>
          <a:chExt cx="0" cy="0"/>
        </a:xfrm>
      </p:grpSpPr>
      <p:sp>
        <p:nvSpPr>
          <p:cNvPr id="2" name="TextBox 2"/>
          <p:cNvSpPr txBox="1"/>
          <p:nvPr/>
        </p:nvSpPr>
        <p:spPr>
          <a:xfrm>
            <a:off x="164031" y="1958489"/>
            <a:ext cx="18288000" cy="4491360"/>
          </a:xfrm>
          <a:prstGeom prst="rect">
            <a:avLst/>
          </a:prstGeom>
        </p:spPr>
        <p:txBody>
          <a:bodyPr lIns="0" tIns="0" rIns="0" bIns="0" rtlCol="0" anchor="t">
            <a:spAutoFit/>
          </a:bodyPr>
          <a:lstStyle/>
          <a:p>
            <a:pPr algn="ctr">
              <a:lnSpc>
                <a:spcPts val="8795"/>
              </a:lnSpc>
              <a:spcBef>
                <a:spcPct val="0"/>
              </a:spcBef>
            </a:pPr>
            <a:r>
              <a:rPr lang="en-US" sz="6237">
                <a:solidFill>
                  <a:srgbClr val="000000"/>
                </a:solidFill>
                <a:latin typeface="Lovelace Bold"/>
              </a:rPr>
              <a:t>model = LinearRegression() model.fit(X_train, y_train) mse = mean_squared_error(y_test, y_pred) print('Mean Squared Error:' , mse)</a:t>
            </a:r>
          </a:p>
        </p:txBody>
      </p:sp>
      <p:sp>
        <p:nvSpPr>
          <p:cNvPr id="3" name="TextBox 3"/>
          <p:cNvSpPr txBox="1"/>
          <p:nvPr/>
        </p:nvSpPr>
        <p:spPr>
          <a:xfrm>
            <a:off x="4836840" y="-4286"/>
            <a:ext cx="8614321" cy="1566544"/>
          </a:xfrm>
          <a:prstGeom prst="rect">
            <a:avLst/>
          </a:prstGeom>
        </p:spPr>
        <p:txBody>
          <a:bodyPr lIns="0" tIns="0" rIns="0" bIns="0" rtlCol="0" anchor="t">
            <a:spAutoFit/>
          </a:bodyPr>
          <a:lstStyle/>
          <a:p>
            <a:pPr algn="ctr">
              <a:lnSpc>
                <a:spcPts val="12880"/>
              </a:lnSpc>
            </a:pPr>
            <a:r>
              <a:rPr lang="en-US" sz="9200">
                <a:solidFill>
                  <a:srgbClr val="000000"/>
                </a:solidFill>
                <a:latin typeface="Canva Sans Bold"/>
              </a:rPr>
              <a:t>code</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EEFAFF"/>
        </a:solidFill>
        <a:effectLst/>
      </p:bgPr>
    </p:bg>
    <p:spTree>
      <p:nvGrpSpPr>
        <p:cNvPr id="1" name=""/>
        <p:cNvGrpSpPr/>
        <p:nvPr/>
      </p:nvGrpSpPr>
      <p:grpSpPr>
        <a:xfrm>
          <a:off x="0" y="0"/>
          <a:ext cx="0" cy="0"/>
          <a:chOff x="0" y="0"/>
          <a:chExt cx="0" cy="0"/>
        </a:xfrm>
      </p:grpSpPr>
      <p:sp>
        <p:nvSpPr>
          <p:cNvPr id="2" name="TextBox 2"/>
          <p:cNvSpPr txBox="1"/>
          <p:nvPr/>
        </p:nvSpPr>
        <p:spPr>
          <a:xfrm>
            <a:off x="0" y="1644335"/>
            <a:ext cx="17259300" cy="8661786"/>
          </a:xfrm>
          <a:prstGeom prst="rect">
            <a:avLst/>
          </a:prstGeom>
        </p:spPr>
        <p:txBody>
          <a:bodyPr lIns="0" tIns="0" rIns="0" bIns="0" rtlCol="0" anchor="t">
            <a:spAutoFit/>
          </a:bodyPr>
          <a:lstStyle/>
          <a:p>
            <a:pPr>
              <a:lnSpc>
                <a:spcPts val="8372"/>
              </a:lnSpc>
              <a:spcBef>
                <a:spcPct val="0"/>
              </a:spcBef>
            </a:pPr>
            <a:r>
              <a:rPr lang="en-US" sz="5937">
                <a:solidFill>
                  <a:srgbClr val="000000"/>
                </a:solidFill>
                <a:latin typeface="Lovelace Bold"/>
              </a:rPr>
              <a:t> conclusion that can be drawn is that there may be some momentum effects in the short term and a weak mean-reversion effect in the long term. The current price is a key component of valuation ratios such as P/B and P/E, that have been shown to have some predictive power on the future returns of a stock.</a:t>
            </a:r>
          </a:p>
        </p:txBody>
      </p:sp>
      <p:sp>
        <p:nvSpPr>
          <p:cNvPr id="3" name="TextBox 3"/>
          <p:cNvSpPr txBox="1"/>
          <p:nvPr/>
        </p:nvSpPr>
        <p:spPr>
          <a:xfrm>
            <a:off x="0" y="-171450"/>
            <a:ext cx="18288000" cy="1566544"/>
          </a:xfrm>
          <a:prstGeom prst="rect">
            <a:avLst/>
          </a:prstGeom>
        </p:spPr>
        <p:txBody>
          <a:bodyPr lIns="0" tIns="0" rIns="0" bIns="0" rtlCol="0" anchor="t">
            <a:spAutoFit/>
          </a:bodyPr>
          <a:lstStyle/>
          <a:p>
            <a:pPr algn="ctr">
              <a:lnSpc>
                <a:spcPts val="12880"/>
              </a:lnSpc>
            </a:pPr>
            <a:r>
              <a:rPr lang="en-US" sz="9200">
                <a:solidFill>
                  <a:srgbClr val="000000"/>
                </a:solidFill>
                <a:latin typeface="Canva Sans Bold"/>
              </a:rPr>
              <a:t>conlustion</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EFAFF"/>
        </a:solidFill>
        <a:effectLst/>
      </p:bgPr>
    </p:bg>
    <p:spTree>
      <p:nvGrpSpPr>
        <p:cNvPr id="1" name=""/>
        <p:cNvGrpSpPr/>
        <p:nvPr/>
      </p:nvGrpSpPr>
      <p:grpSpPr>
        <a:xfrm>
          <a:off x="0" y="0"/>
          <a:ext cx="0" cy="0"/>
          <a:chOff x="0" y="0"/>
          <a:chExt cx="0" cy="0"/>
        </a:xfrm>
      </p:grpSpPr>
      <p:sp>
        <p:nvSpPr>
          <p:cNvPr id="2" name="Freeform 2"/>
          <p:cNvSpPr/>
          <p:nvPr/>
        </p:nvSpPr>
        <p:spPr>
          <a:xfrm rot="-5400000">
            <a:off x="-2508434" y="-4315657"/>
            <a:ext cx="9454551" cy="11886288"/>
          </a:xfrm>
          <a:custGeom>
            <a:avLst/>
            <a:gdLst/>
            <a:ahLst/>
            <a:cxnLst/>
            <a:rect l="l" t="t" r="r" b="b"/>
            <a:pathLst>
              <a:path w="9454551" h="11886288">
                <a:moveTo>
                  <a:pt x="0" y="0"/>
                </a:moveTo>
                <a:lnTo>
                  <a:pt x="9454552" y="0"/>
                </a:lnTo>
                <a:lnTo>
                  <a:pt x="9454552" y="11886288"/>
                </a:lnTo>
                <a:lnTo>
                  <a:pt x="0" y="11886288"/>
                </a:lnTo>
                <a:lnTo>
                  <a:pt x="0" y="0"/>
                </a:lnTo>
                <a:close/>
              </a:path>
            </a:pathLst>
          </a:custGeom>
          <a:blipFill>
            <a:blip r:embed="rId2"/>
            <a:stretch>
              <a:fillRect/>
            </a:stretch>
          </a:blipFill>
        </p:spPr>
      </p:sp>
      <p:sp>
        <p:nvSpPr>
          <p:cNvPr id="3" name="Freeform 3"/>
          <p:cNvSpPr/>
          <p:nvPr/>
        </p:nvSpPr>
        <p:spPr>
          <a:xfrm rot="8100000">
            <a:off x="2213219" y="2905923"/>
            <a:ext cx="5469632" cy="4475153"/>
          </a:xfrm>
          <a:custGeom>
            <a:avLst/>
            <a:gdLst/>
            <a:ahLst/>
            <a:cxnLst/>
            <a:rect l="l" t="t" r="r" b="b"/>
            <a:pathLst>
              <a:path w="5469632" h="4475153">
                <a:moveTo>
                  <a:pt x="0" y="0"/>
                </a:moveTo>
                <a:lnTo>
                  <a:pt x="5469632" y="0"/>
                </a:lnTo>
                <a:lnTo>
                  <a:pt x="5469632" y="4475154"/>
                </a:lnTo>
                <a:lnTo>
                  <a:pt x="0" y="4475154"/>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4" name="Freeform 4"/>
          <p:cNvSpPr/>
          <p:nvPr/>
        </p:nvSpPr>
        <p:spPr>
          <a:xfrm>
            <a:off x="-688427" y="3960126"/>
            <a:ext cx="9152475" cy="8229600"/>
          </a:xfrm>
          <a:custGeom>
            <a:avLst/>
            <a:gdLst/>
            <a:ahLst/>
            <a:cxnLst/>
            <a:rect l="l" t="t" r="r" b="b"/>
            <a:pathLst>
              <a:path w="9152475" h="8229600">
                <a:moveTo>
                  <a:pt x="0" y="0"/>
                </a:moveTo>
                <a:lnTo>
                  <a:pt x="9152474" y="0"/>
                </a:lnTo>
                <a:lnTo>
                  <a:pt x="9152474" y="8229600"/>
                </a:lnTo>
                <a:lnTo>
                  <a:pt x="0" y="8229600"/>
                </a:lnTo>
                <a:lnTo>
                  <a:pt x="0" y="0"/>
                </a:lnTo>
                <a:close/>
              </a:path>
            </a:pathLst>
          </a:custGeom>
          <a:blipFill>
            <a:blip r:embed="rId5"/>
            <a:stretch>
              <a:fillRect/>
            </a:stretch>
          </a:blipFill>
        </p:spPr>
      </p:sp>
      <p:sp>
        <p:nvSpPr>
          <p:cNvPr id="5" name="Freeform 5"/>
          <p:cNvSpPr/>
          <p:nvPr/>
        </p:nvSpPr>
        <p:spPr>
          <a:xfrm rot="-2938341">
            <a:off x="4404308" y="5806723"/>
            <a:ext cx="9721895" cy="10809612"/>
          </a:xfrm>
          <a:custGeom>
            <a:avLst/>
            <a:gdLst/>
            <a:ahLst/>
            <a:cxnLst/>
            <a:rect l="l" t="t" r="r" b="b"/>
            <a:pathLst>
              <a:path w="9721895" h="10809612">
                <a:moveTo>
                  <a:pt x="0" y="0"/>
                </a:moveTo>
                <a:lnTo>
                  <a:pt x="9721895" y="0"/>
                </a:lnTo>
                <a:lnTo>
                  <a:pt x="9721895" y="10809612"/>
                </a:lnTo>
                <a:lnTo>
                  <a:pt x="0" y="10809612"/>
                </a:lnTo>
                <a:lnTo>
                  <a:pt x="0" y="0"/>
                </a:lnTo>
                <a:close/>
              </a:path>
            </a:pathLst>
          </a:custGeom>
          <a:blipFill>
            <a:blip r:embed="rId6"/>
            <a:stretch>
              <a:fillRect/>
            </a:stretch>
          </a:blipFill>
        </p:spPr>
      </p:sp>
      <p:sp>
        <p:nvSpPr>
          <p:cNvPr id="6" name="Freeform 6"/>
          <p:cNvSpPr/>
          <p:nvPr/>
        </p:nvSpPr>
        <p:spPr>
          <a:xfrm>
            <a:off x="-2672048" y="2558066"/>
            <a:ext cx="7401497" cy="8229600"/>
          </a:xfrm>
          <a:custGeom>
            <a:avLst/>
            <a:gdLst/>
            <a:ahLst/>
            <a:cxnLst/>
            <a:rect l="l" t="t" r="r" b="b"/>
            <a:pathLst>
              <a:path w="7401497" h="8229600">
                <a:moveTo>
                  <a:pt x="0" y="0"/>
                </a:moveTo>
                <a:lnTo>
                  <a:pt x="7401496" y="0"/>
                </a:lnTo>
                <a:lnTo>
                  <a:pt x="7401496" y="8229600"/>
                </a:lnTo>
                <a:lnTo>
                  <a:pt x="0" y="8229600"/>
                </a:lnTo>
                <a:lnTo>
                  <a:pt x="0" y="0"/>
                </a:lnTo>
                <a:close/>
              </a:path>
            </a:pathLst>
          </a:custGeom>
          <a:blipFill>
            <a:blip r:embed="rId6"/>
            <a:stretch>
              <a:fillRect/>
            </a:stretch>
          </a:blipFill>
        </p:spPr>
      </p:sp>
      <p:sp>
        <p:nvSpPr>
          <p:cNvPr id="7" name="Freeform 7"/>
          <p:cNvSpPr/>
          <p:nvPr/>
        </p:nvSpPr>
        <p:spPr>
          <a:xfrm rot="-1203235">
            <a:off x="-1216651" y="-1027505"/>
            <a:ext cx="9145556" cy="4738275"/>
          </a:xfrm>
          <a:custGeom>
            <a:avLst/>
            <a:gdLst/>
            <a:ahLst/>
            <a:cxnLst/>
            <a:rect l="l" t="t" r="r" b="b"/>
            <a:pathLst>
              <a:path w="9145556" h="4738275">
                <a:moveTo>
                  <a:pt x="0" y="0"/>
                </a:moveTo>
                <a:lnTo>
                  <a:pt x="9145557" y="0"/>
                </a:lnTo>
                <a:lnTo>
                  <a:pt x="9145557" y="4738275"/>
                </a:lnTo>
                <a:lnTo>
                  <a:pt x="0" y="4738275"/>
                </a:lnTo>
                <a:lnTo>
                  <a:pt x="0" y="0"/>
                </a:lnTo>
                <a:close/>
              </a:path>
            </a:pathLst>
          </a:custGeom>
          <a:blipFill>
            <a:blip r:embed="rId6"/>
            <a:stretch>
              <a:fillRect t="-114609"/>
            </a:stretch>
          </a:blipFill>
        </p:spPr>
      </p:sp>
      <p:sp>
        <p:nvSpPr>
          <p:cNvPr id="8" name="TextBox 8"/>
          <p:cNvSpPr txBox="1"/>
          <p:nvPr/>
        </p:nvSpPr>
        <p:spPr>
          <a:xfrm>
            <a:off x="657511" y="-47625"/>
            <a:ext cx="15016907" cy="2196076"/>
          </a:xfrm>
          <a:prstGeom prst="rect">
            <a:avLst/>
          </a:prstGeom>
        </p:spPr>
        <p:txBody>
          <a:bodyPr lIns="0" tIns="0" rIns="0" bIns="0" rtlCol="0" anchor="t">
            <a:spAutoFit/>
          </a:bodyPr>
          <a:lstStyle/>
          <a:p>
            <a:pPr>
              <a:lnSpc>
                <a:spcPts val="8764"/>
              </a:lnSpc>
            </a:pPr>
            <a:r>
              <a:rPr lang="en-US" sz="6900">
                <a:solidFill>
                  <a:srgbClr val="273384"/>
                </a:solidFill>
                <a:latin typeface="Eczar Bold"/>
              </a:rPr>
              <a:t>                      TABLE OF </a:t>
            </a:r>
          </a:p>
          <a:p>
            <a:pPr algn="ctr">
              <a:lnSpc>
                <a:spcPts val="8764"/>
              </a:lnSpc>
            </a:pPr>
            <a:r>
              <a:rPr lang="en-US" sz="6900">
                <a:solidFill>
                  <a:srgbClr val="273384"/>
                </a:solidFill>
                <a:latin typeface="Eczar Bold"/>
              </a:rPr>
              <a:t>CONTENT</a:t>
            </a:r>
          </a:p>
        </p:txBody>
      </p:sp>
      <p:sp>
        <p:nvSpPr>
          <p:cNvPr id="9" name="TextBox 9"/>
          <p:cNvSpPr txBox="1"/>
          <p:nvPr/>
        </p:nvSpPr>
        <p:spPr>
          <a:xfrm>
            <a:off x="0" y="1797308"/>
            <a:ext cx="18288000" cy="8262116"/>
          </a:xfrm>
          <a:prstGeom prst="rect">
            <a:avLst/>
          </a:prstGeom>
        </p:spPr>
        <p:txBody>
          <a:bodyPr lIns="0" tIns="0" rIns="0" bIns="0" rtlCol="0" anchor="t">
            <a:spAutoFit/>
          </a:bodyPr>
          <a:lstStyle/>
          <a:p>
            <a:pPr marL="893384" lvl="1" indent="-446692">
              <a:lnSpc>
                <a:spcPts val="5834"/>
              </a:lnSpc>
              <a:buFont typeface="Arial"/>
              <a:buChar char="•"/>
            </a:pPr>
            <a:r>
              <a:rPr lang="en-US" sz="4137">
                <a:solidFill>
                  <a:srgbClr val="B029D1"/>
                </a:solidFill>
                <a:latin typeface="Lovelace Bold"/>
              </a:rPr>
              <a:t>matplotlib,</a:t>
            </a:r>
          </a:p>
          <a:p>
            <a:pPr marL="893384" lvl="1" indent="-446692">
              <a:lnSpc>
                <a:spcPts val="5834"/>
              </a:lnSpc>
              <a:buFont typeface="Arial"/>
              <a:buChar char="•"/>
            </a:pPr>
            <a:r>
              <a:rPr lang="en-US" sz="4137">
                <a:solidFill>
                  <a:srgbClr val="B029D1"/>
                </a:solidFill>
                <a:latin typeface="Lovelace Bold"/>
              </a:rPr>
              <a:t>data set</a:t>
            </a:r>
          </a:p>
          <a:p>
            <a:pPr marL="893384" lvl="1" indent="-446692">
              <a:lnSpc>
                <a:spcPts val="5834"/>
              </a:lnSpc>
              <a:buFont typeface="Arial"/>
              <a:buChar char="•"/>
            </a:pPr>
            <a:r>
              <a:rPr lang="en-US" sz="4137">
                <a:solidFill>
                  <a:srgbClr val="B029D1"/>
                </a:solidFill>
                <a:latin typeface="Lovelace Bold"/>
              </a:rPr>
              <a:t>coliumn name,</a:t>
            </a:r>
          </a:p>
          <a:p>
            <a:pPr marL="893384" lvl="1" indent="-446692">
              <a:lnSpc>
                <a:spcPts val="5834"/>
              </a:lnSpc>
              <a:buFont typeface="Arial"/>
              <a:buChar char="•"/>
            </a:pPr>
            <a:r>
              <a:rPr lang="en-US" sz="4137">
                <a:solidFill>
                  <a:srgbClr val="B029D1"/>
                </a:solidFill>
                <a:latin typeface="Lovelace Bold"/>
              </a:rPr>
              <a:t>create series,</a:t>
            </a:r>
          </a:p>
          <a:p>
            <a:pPr marL="893384" lvl="1" indent="-446692">
              <a:lnSpc>
                <a:spcPts val="5834"/>
              </a:lnSpc>
              <a:buFont typeface="Arial"/>
              <a:buChar char="•"/>
            </a:pPr>
            <a:r>
              <a:rPr lang="en-US" sz="4137">
                <a:solidFill>
                  <a:srgbClr val="B029D1"/>
                </a:solidFill>
                <a:latin typeface="Lovelace Bold"/>
              </a:rPr>
              <a:t>plt.plot(sore,expectancy) ,</a:t>
            </a:r>
          </a:p>
          <a:p>
            <a:pPr marL="893384" lvl="1" indent="-446692">
              <a:lnSpc>
                <a:spcPts val="5834"/>
              </a:lnSpc>
              <a:buFont typeface="Arial"/>
              <a:buChar char="•"/>
            </a:pPr>
            <a:r>
              <a:rPr lang="en-US" sz="4137">
                <a:solidFill>
                  <a:srgbClr val="B029D1"/>
                </a:solidFill>
                <a:latin typeface="Lovelace Bold"/>
              </a:rPr>
              <a:t>title()function show() functions,</a:t>
            </a:r>
          </a:p>
          <a:p>
            <a:pPr marL="893384" lvl="1" indent="-446692">
              <a:lnSpc>
                <a:spcPts val="5834"/>
              </a:lnSpc>
              <a:buFont typeface="Arial"/>
              <a:buChar char="•"/>
            </a:pPr>
            <a:r>
              <a:rPr lang="en-US" sz="4137">
                <a:solidFill>
                  <a:srgbClr val="B029D1"/>
                </a:solidFill>
                <a:latin typeface="Lovelace Bold"/>
              </a:rPr>
              <a:t>MODEL SELECTION,</a:t>
            </a:r>
          </a:p>
          <a:p>
            <a:pPr marL="893384" lvl="1" indent="-446692">
              <a:lnSpc>
                <a:spcPts val="5834"/>
              </a:lnSpc>
              <a:buFont typeface="Arial"/>
              <a:buChar char="•"/>
            </a:pPr>
            <a:r>
              <a:rPr lang="en-US" sz="4137">
                <a:solidFill>
                  <a:srgbClr val="B029D1"/>
                </a:solidFill>
                <a:latin typeface="Lovelace Bold"/>
              </a:rPr>
              <a:t>VISUALIZATION,</a:t>
            </a:r>
          </a:p>
          <a:p>
            <a:pPr marL="893384" lvl="1" indent="-446692">
              <a:lnSpc>
                <a:spcPts val="5834"/>
              </a:lnSpc>
              <a:buFont typeface="Arial"/>
              <a:buChar char="•"/>
            </a:pPr>
            <a:r>
              <a:rPr lang="en-US" sz="4137">
                <a:solidFill>
                  <a:srgbClr val="B029D1"/>
                </a:solidFill>
                <a:latin typeface="Lovelace Bold"/>
              </a:rPr>
              <a:t>Optimization,</a:t>
            </a:r>
          </a:p>
          <a:p>
            <a:pPr marL="893384" lvl="1" indent="-446692">
              <a:lnSpc>
                <a:spcPts val="5834"/>
              </a:lnSpc>
              <a:buFont typeface="Arial"/>
              <a:buChar char="•"/>
            </a:pPr>
            <a:r>
              <a:rPr lang="en-US" sz="4137">
                <a:solidFill>
                  <a:srgbClr val="B029D1"/>
                </a:solidFill>
                <a:latin typeface="Lovelace Bold"/>
              </a:rPr>
              <a:t>analycis,</a:t>
            </a:r>
          </a:p>
          <a:p>
            <a:pPr marL="893384" lvl="1" indent="-446692">
              <a:lnSpc>
                <a:spcPts val="5834"/>
              </a:lnSpc>
              <a:buFont typeface="Arial"/>
              <a:buChar char="•"/>
            </a:pPr>
            <a:r>
              <a:rPr lang="en-US" sz="4137">
                <a:solidFill>
                  <a:srgbClr val="B029D1"/>
                </a:solidFill>
                <a:latin typeface="Lovelace Bold"/>
              </a:rPr>
              <a:t>conlustion.</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EFAFF"/>
        </a:solidFill>
        <a:effectLst/>
      </p:bgPr>
    </p:bg>
    <p:spTree>
      <p:nvGrpSpPr>
        <p:cNvPr id="1" name=""/>
        <p:cNvGrpSpPr/>
        <p:nvPr/>
      </p:nvGrpSpPr>
      <p:grpSpPr>
        <a:xfrm>
          <a:off x="0" y="0"/>
          <a:ext cx="0" cy="0"/>
          <a:chOff x="0" y="0"/>
          <a:chExt cx="0" cy="0"/>
        </a:xfrm>
      </p:grpSpPr>
      <p:sp>
        <p:nvSpPr>
          <p:cNvPr id="2" name="Freeform 2"/>
          <p:cNvSpPr/>
          <p:nvPr/>
        </p:nvSpPr>
        <p:spPr>
          <a:xfrm rot="-5400000">
            <a:off x="-2508434" y="-4315657"/>
            <a:ext cx="9454551" cy="11886288"/>
          </a:xfrm>
          <a:custGeom>
            <a:avLst/>
            <a:gdLst/>
            <a:ahLst/>
            <a:cxnLst/>
            <a:rect l="l" t="t" r="r" b="b"/>
            <a:pathLst>
              <a:path w="9454551" h="11886288">
                <a:moveTo>
                  <a:pt x="0" y="0"/>
                </a:moveTo>
                <a:lnTo>
                  <a:pt x="9454552" y="0"/>
                </a:lnTo>
                <a:lnTo>
                  <a:pt x="9454552" y="11886288"/>
                </a:lnTo>
                <a:lnTo>
                  <a:pt x="0" y="11886288"/>
                </a:lnTo>
                <a:lnTo>
                  <a:pt x="0" y="0"/>
                </a:lnTo>
                <a:close/>
              </a:path>
            </a:pathLst>
          </a:custGeom>
          <a:blipFill>
            <a:blip r:embed="rId2"/>
            <a:stretch>
              <a:fillRect/>
            </a:stretch>
          </a:blipFill>
        </p:spPr>
      </p:sp>
      <p:sp>
        <p:nvSpPr>
          <p:cNvPr id="3" name="Freeform 3"/>
          <p:cNvSpPr/>
          <p:nvPr/>
        </p:nvSpPr>
        <p:spPr>
          <a:xfrm rot="8100000">
            <a:off x="2213219" y="2905923"/>
            <a:ext cx="5469632" cy="4475153"/>
          </a:xfrm>
          <a:custGeom>
            <a:avLst/>
            <a:gdLst/>
            <a:ahLst/>
            <a:cxnLst/>
            <a:rect l="l" t="t" r="r" b="b"/>
            <a:pathLst>
              <a:path w="5469632" h="4475153">
                <a:moveTo>
                  <a:pt x="0" y="0"/>
                </a:moveTo>
                <a:lnTo>
                  <a:pt x="5469632" y="0"/>
                </a:lnTo>
                <a:lnTo>
                  <a:pt x="5469632" y="4475154"/>
                </a:lnTo>
                <a:lnTo>
                  <a:pt x="0" y="4475154"/>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4" name="Freeform 4"/>
          <p:cNvSpPr/>
          <p:nvPr/>
        </p:nvSpPr>
        <p:spPr>
          <a:xfrm>
            <a:off x="-688427" y="3960126"/>
            <a:ext cx="9152475" cy="8229600"/>
          </a:xfrm>
          <a:custGeom>
            <a:avLst/>
            <a:gdLst/>
            <a:ahLst/>
            <a:cxnLst/>
            <a:rect l="l" t="t" r="r" b="b"/>
            <a:pathLst>
              <a:path w="9152475" h="8229600">
                <a:moveTo>
                  <a:pt x="0" y="0"/>
                </a:moveTo>
                <a:lnTo>
                  <a:pt x="9152474" y="0"/>
                </a:lnTo>
                <a:lnTo>
                  <a:pt x="9152474" y="8229600"/>
                </a:lnTo>
                <a:lnTo>
                  <a:pt x="0" y="8229600"/>
                </a:lnTo>
                <a:lnTo>
                  <a:pt x="0" y="0"/>
                </a:lnTo>
                <a:close/>
              </a:path>
            </a:pathLst>
          </a:custGeom>
          <a:blipFill>
            <a:blip r:embed="rId5"/>
            <a:stretch>
              <a:fillRect/>
            </a:stretch>
          </a:blipFill>
        </p:spPr>
      </p:sp>
      <p:sp>
        <p:nvSpPr>
          <p:cNvPr id="5" name="Freeform 5"/>
          <p:cNvSpPr/>
          <p:nvPr/>
        </p:nvSpPr>
        <p:spPr>
          <a:xfrm rot="-2938341">
            <a:off x="4404308" y="5806723"/>
            <a:ext cx="9721895" cy="10809612"/>
          </a:xfrm>
          <a:custGeom>
            <a:avLst/>
            <a:gdLst/>
            <a:ahLst/>
            <a:cxnLst/>
            <a:rect l="l" t="t" r="r" b="b"/>
            <a:pathLst>
              <a:path w="9721895" h="10809612">
                <a:moveTo>
                  <a:pt x="0" y="0"/>
                </a:moveTo>
                <a:lnTo>
                  <a:pt x="9721895" y="0"/>
                </a:lnTo>
                <a:lnTo>
                  <a:pt x="9721895" y="10809612"/>
                </a:lnTo>
                <a:lnTo>
                  <a:pt x="0" y="10809612"/>
                </a:lnTo>
                <a:lnTo>
                  <a:pt x="0" y="0"/>
                </a:lnTo>
                <a:close/>
              </a:path>
            </a:pathLst>
          </a:custGeom>
          <a:blipFill>
            <a:blip r:embed="rId6"/>
            <a:stretch>
              <a:fillRect/>
            </a:stretch>
          </a:blipFill>
        </p:spPr>
      </p:sp>
      <p:sp>
        <p:nvSpPr>
          <p:cNvPr id="6" name="Freeform 6"/>
          <p:cNvSpPr/>
          <p:nvPr/>
        </p:nvSpPr>
        <p:spPr>
          <a:xfrm>
            <a:off x="-2672048" y="2558066"/>
            <a:ext cx="7401497" cy="8229600"/>
          </a:xfrm>
          <a:custGeom>
            <a:avLst/>
            <a:gdLst/>
            <a:ahLst/>
            <a:cxnLst/>
            <a:rect l="l" t="t" r="r" b="b"/>
            <a:pathLst>
              <a:path w="7401497" h="8229600">
                <a:moveTo>
                  <a:pt x="0" y="0"/>
                </a:moveTo>
                <a:lnTo>
                  <a:pt x="7401496" y="0"/>
                </a:lnTo>
                <a:lnTo>
                  <a:pt x="7401496" y="8229600"/>
                </a:lnTo>
                <a:lnTo>
                  <a:pt x="0" y="8229600"/>
                </a:lnTo>
                <a:lnTo>
                  <a:pt x="0" y="0"/>
                </a:lnTo>
                <a:close/>
              </a:path>
            </a:pathLst>
          </a:custGeom>
          <a:blipFill>
            <a:blip r:embed="rId6"/>
            <a:stretch>
              <a:fillRect/>
            </a:stretch>
          </a:blipFill>
        </p:spPr>
      </p:sp>
      <p:sp>
        <p:nvSpPr>
          <p:cNvPr id="7" name="Freeform 7"/>
          <p:cNvSpPr/>
          <p:nvPr/>
        </p:nvSpPr>
        <p:spPr>
          <a:xfrm rot="-1203235">
            <a:off x="156670" y="-1019161"/>
            <a:ext cx="9145556" cy="4738275"/>
          </a:xfrm>
          <a:custGeom>
            <a:avLst/>
            <a:gdLst/>
            <a:ahLst/>
            <a:cxnLst/>
            <a:rect l="l" t="t" r="r" b="b"/>
            <a:pathLst>
              <a:path w="9145556" h="4738275">
                <a:moveTo>
                  <a:pt x="0" y="0"/>
                </a:moveTo>
                <a:lnTo>
                  <a:pt x="9145556" y="0"/>
                </a:lnTo>
                <a:lnTo>
                  <a:pt x="9145556" y="4738275"/>
                </a:lnTo>
                <a:lnTo>
                  <a:pt x="0" y="4738275"/>
                </a:lnTo>
                <a:lnTo>
                  <a:pt x="0" y="0"/>
                </a:lnTo>
                <a:close/>
              </a:path>
            </a:pathLst>
          </a:custGeom>
          <a:blipFill>
            <a:blip r:embed="rId6"/>
            <a:stretch>
              <a:fillRect t="-114609"/>
            </a:stretch>
          </a:blipFill>
        </p:spPr>
      </p:sp>
      <p:sp>
        <p:nvSpPr>
          <p:cNvPr id="8" name="TextBox 8"/>
          <p:cNvSpPr txBox="1"/>
          <p:nvPr/>
        </p:nvSpPr>
        <p:spPr>
          <a:xfrm>
            <a:off x="0" y="120777"/>
            <a:ext cx="18002165" cy="1614295"/>
          </a:xfrm>
          <a:prstGeom prst="rect">
            <a:avLst/>
          </a:prstGeom>
        </p:spPr>
        <p:txBody>
          <a:bodyPr lIns="0" tIns="0" rIns="0" bIns="0" rtlCol="0" anchor="t">
            <a:spAutoFit/>
          </a:bodyPr>
          <a:lstStyle/>
          <a:p>
            <a:pPr algn="ctr">
              <a:lnSpc>
                <a:spcPts val="12954"/>
              </a:lnSpc>
            </a:pPr>
            <a:r>
              <a:rPr lang="en-US" sz="10200">
                <a:solidFill>
                  <a:srgbClr val="273384"/>
                </a:solidFill>
                <a:latin typeface="Eczar Bold"/>
              </a:rPr>
              <a:t>MATPLOTLIB</a:t>
            </a:r>
          </a:p>
        </p:txBody>
      </p:sp>
      <p:sp>
        <p:nvSpPr>
          <p:cNvPr id="9" name="TextBox 9"/>
          <p:cNvSpPr txBox="1"/>
          <p:nvPr/>
        </p:nvSpPr>
        <p:spPr>
          <a:xfrm>
            <a:off x="121256" y="2090864"/>
            <a:ext cx="18288000" cy="8052470"/>
          </a:xfrm>
          <a:prstGeom prst="rect">
            <a:avLst/>
          </a:prstGeom>
        </p:spPr>
        <p:txBody>
          <a:bodyPr lIns="0" tIns="0" rIns="0" bIns="0" rtlCol="0" anchor="t">
            <a:spAutoFit/>
          </a:bodyPr>
          <a:lstStyle/>
          <a:p>
            <a:pPr>
              <a:lnSpc>
                <a:spcPts val="5839"/>
              </a:lnSpc>
            </a:pPr>
            <a:r>
              <a:rPr lang="en-US" sz="4141">
                <a:solidFill>
                  <a:srgbClr val="000000"/>
                </a:solidFill>
                <a:latin typeface="Raleway Semi-Bold"/>
              </a:rPr>
              <a:t>Import Necessary Libraries</a:t>
            </a:r>
            <a:r>
              <a:rPr lang="en-US" sz="4141">
                <a:solidFill>
                  <a:srgbClr val="000000"/>
                </a:solidFill>
                <a:latin typeface="Raleway"/>
              </a:rPr>
              <a:t>: First, make sure you have Matplotlib installed. You can install it using pip if you don't already have it.</a:t>
            </a:r>
          </a:p>
          <a:p>
            <a:pPr>
              <a:lnSpc>
                <a:spcPts val="5839"/>
              </a:lnSpc>
            </a:pPr>
            <a:r>
              <a:rPr lang="en-US" sz="4141">
                <a:solidFill>
                  <a:srgbClr val="000000"/>
                </a:solidFill>
                <a:latin typeface="Raleway"/>
              </a:rPr>
              <a:t>i</a:t>
            </a:r>
            <a:r>
              <a:rPr lang="en-US" sz="4141">
                <a:solidFill>
                  <a:srgbClr val="5271FF"/>
                </a:solidFill>
                <a:latin typeface="Raleway Bold"/>
              </a:rPr>
              <a:t>mport matplotlib.pyplot as plt</a:t>
            </a:r>
          </a:p>
          <a:p>
            <a:pPr>
              <a:lnSpc>
                <a:spcPts val="5839"/>
              </a:lnSpc>
            </a:pPr>
            <a:r>
              <a:rPr lang="en-US" sz="4141">
                <a:solidFill>
                  <a:srgbClr val="5271FF"/>
                </a:solidFill>
                <a:latin typeface="Raleway Bold"/>
              </a:rPr>
              <a:t>import pandas as pd</a:t>
            </a:r>
          </a:p>
          <a:p>
            <a:pPr>
              <a:lnSpc>
                <a:spcPts val="5839"/>
              </a:lnSpc>
            </a:pPr>
            <a:r>
              <a:rPr lang="en-US" sz="4141">
                <a:solidFill>
                  <a:srgbClr val="000000"/>
                </a:solidFill>
                <a:latin typeface="Raleway Semi-Bold"/>
              </a:rPr>
              <a:t>Prepare the Data</a:t>
            </a:r>
            <a:r>
              <a:rPr lang="en-US" sz="4141">
                <a:solidFill>
                  <a:srgbClr val="000000"/>
                </a:solidFill>
                <a:latin typeface="Raleway"/>
              </a:rPr>
              <a:t>: You'll need historical stock price data. You can obtain this data from various sources, including online financial APIs or by using libraries like </a:t>
            </a:r>
            <a:r>
              <a:rPr lang="en-US" sz="4141">
                <a:solidFill>
                  <a:srgbClr val="000000"/>
                </a:solidFill>
                <a:latin typeface="Raleway Semi-Bold"/>
              </a:rPr>
              <a:t>pandas-datareader.</a:t>
            </a:r>
          </a:p>
          <a:p>
            <a:pPr>
              <a:lnSpc>
                <a:spcPts val="5839"/>
              </a:lnSpc>
            </a:pPr>
            <a:r>
              <a:rPr lang="en-US" sz="4141">
                <a:solidFill>
                  <a:srgbClr val="5271FF"/>
                </a:solidFill>
                <a:latin typeface="Raleway Bold"/>
              </a:rPr>
              <a:t># Load historical stock price data from a CSV file</a:t>
            </a:r>
          </a:p>
          <a:p>
            <a:pPr>
              <a:lnSpc>
                <a:spcPts val="5839"/>
              </a:lnSpc>
            </a:pPr>
            <a:r>
              <a:rPr lang="en-US" sz="4141">
                <a:solidFill>
                  <a:srgbClr val="5271FF"/>
                </a:solidFill>
                <a:latin typeface="Raleway Bold"/>
              </a:rPr>
              <a:t>df = pd.read_csv('stock_data.csv').</a:t>
            </a:r>
          </a:p>
          <a:p>
            <a:pPr>
              <a:lnSpc>
                <a:spcPts val="5839"/>
              </a:lnSpc>
            </a:pPr>
            <a:endParaRPr lang="en-US" sz="4141">
              <a:solidFill>
                <a:srgbClr val="5271FF"/>
              </a:solidFill>
              <a:latin typeface="Raleway Bold"/>
            </a:endParaRPr>
          </a:p>
          <a:p>
            <a:pPr>
              <a:lnSpc>
                <a:spcPts val="5839"/>
              </a:lnSpc>
            </a:pPr>
            <a:endParaRPr lang="en-US" sz="4141">
              <a:solidFill>
                <a:srgbClr val="5271FF"/>
              </a:solidFill>
              <a:latin typeface="Raleway Bo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EFAFF"/>
        </a:solidFill>
        <a:effectLst/>
      </p:bgPr>
    </p:bg>
    <p:spTree>
      <p:nvGrpSpPr>
        <p:cNvPr id="1" name=""/>
        <p:cNvGrpSpPr/>
        <p:nvPr/>
      </p:nvGrpSpPr>
      <p:grpSpPr>
        <a:xfrm>
          <a:off x="0" y="0"/>
          <a:ext cx="0" cy="0"/>
          <a:chOff x="0" y="0"/>
          <a:chExt cx="0" cy="0"/>
        </a:xfrm>
      </p:grpSpPr>
      <p:sp>
        <p:nvSpPr>
          <p:cNvPr id="2" name="Freeform 2"/>
          <p:cNvSpPr/>
          <p:nvPr/>
        </p:nvSpPr>
        <p:spPr>
          <a:xfrm rot="-4986619">
            <a:off x="-2800762" y="3343677"/>
            <a:ext cx="5029200" cy="4114800"/>
          </a:xfrm>
          <a:custGeom>
            <a:avLst/>
            <a:gdLst/>
            <a:ahLst/>
            <a:cxnLst/>
            <a:rect l="l" t="t" r="r" b="b"/>
            <a:pathLst>
              <a:path w="5029200" h="4114800">
                <a:moveTo>
                  <a:pt x="0" y="0"/>
                </a:moveTo>
                <a:lnTo>
                  <a:pt x="5029200" y="0"/>
                </a:lnTo>
                <a:lnTo>
                  <a:pt x="5029200" y="4114800"/>
                </a:lnTo>
                <a:lnTo>
                  <a:pt x="0" y="4114800"/>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10926706" y="-3752582"/>
            <a:ext cx="9152475" cy="8229600"/>
          </a:xfrm>
          <a:custGeom>
            <a:avLst/>
            <a:gdLst/>
            <a:ahLst/>
            <a:cxnLst/>
            <a:rect l="l" t="t" r="r" b="b"/>
            <a:pathLst>
              <a:path w="9152475" h="8229600">
                <a:moveTo>
                  <a:pt x="0" y="0"/>
                </a:moveTo>
                <a:lnTo>
                  <a:pt x="9152475" y="0"/>
                </a:lnTo>
                <a:lnTo>
                  <a:pt x="9152475" y="8229600"/>
                </a:lnTo>
                <a:lnTo>
                  <a:pt x="0" y="8229600"/>
                </a:lnTo>
                <a:lnTo>
                  <a:pt x="0" y="0"/>
                </a:lnTo>
                <a:close/>
              </a:path>
            </a:pathLst>
          </a:custGeom>
          <a:blipFill>
            <a:blip r:embed="rId4"/>
            <a:stretch>
              <a:fillRect/>
            </a:stretch>
          </a:blipFill>
        </p:spPr>
      </p:sp>
      <p:sp>
        <p:nvSpPr>
          <p:cNvPr id="4" name="Freeform 4"/>
          <p:cNvSpPr/>
          <p:nvPr/>
        </p:nvSpPr>
        <p:spPr>
          <a:xfrm rot="-10338574">
            <a:off x="4569016" y="-5480084"/>
            <a:ext cx="9152475" cy="8229600"/>
          </a:xfrm>
          <a:custGeom>
            <a:avLst/>
            <a:gdLst/>
            <a:ahLst/>
            <a:cxnLst/>
            <a:rect l="l" t="t" r="r" b="b"/>
            <a:pathLst>
              <a:path w="9152475" h="8229600">
                <a:moveTo>
                  <a:pt x="0" y="0"/>
                </a:moveTo>
                <a:lnTo>
                  <a:pt x="9152475" y="0"/>
                </a:lnTo>
                <a:lnTo>
                  <a:pt x="9152475" y="8229600"/>
                </a:lnTo>
                <a:lnTo>
                  <a:pt x="0" y="8229600"/>
                </a:lnTo>
                <a:lnTo>
                  <a:pt x="0" y="0"/>
                </a:lnTo>
                <a:close/>
              </a:path>
            </a:pathLst>
          </a:custGeom>
          <a:blipFill>
            <a:blip r:embed="rId4"/>
            <a:stretch>
              <a:fillRect/>
            </a:stretch>
          </a:blipFill>
        </p:spPr>
      </p:sp>
      <p:sp>
        <p:nvSpPr>
          <p:cNvPr id="5" name="Freeform 5"/>
          <p:cNvSpPr/>
          <p:nvPr/>
        </p:nvSpPr>
        <p:spPr>
          <a:xfrm rot="9024995">
            <a:off x="-2679407" y="-4114800"/>
            <a:ext cx="9152475" cy="8229600"/>
          </a:xfrm>
          <a:custGeom>
            <a:avLst/>
            <a:gdLst/>
            <a:ahLst/>
            <a:cxnLst/>
            <a:rect l="l" t="t" r="r" b="b"/>
            <a:pathLst>
              <a:path w="9152475" h="8229600">
                <a:moveTo>
                  <a:pt x="0" y="0"/>
                </a:moveTo>
                <a:lnTo>
                  <a:pt x="9152474" y="0"/>
                </a:lnTo>
                <a:lnTo>
                  <a:pt x="9152474" y="8229600"/>
                </a:lnTo>
                <a:lnTo>
                  <a:pt x="0" y="8229600"/>
                </a:lnTo>
                <a:lnTo>
                  <a:pt x="0" y="0"/>
                </a:lnTo>
                <a:close/>
              </a:path>
            </a:pathLst>
          </a:custGeom>
          <a:blipFill>
            <a:blip r:embed="rId4"/>
            <a:stretch>
              <a:fillRect/>
            </a:stretch>
          </a:blipFill>
        </p:spPr>
      </p:sp>
      <p:sp>
        <p:nvSpPr>
          <p:cNvPr id="6" name="Freeform 6"/>
          <p:cNvSpPr/>
          <p:nvPr/>
        </p:nvSpPr>
        <p:spPr>
          <a:xfrm rot="-5936786" flipV="1">
            <a:off x="16141297" y="3404390"/>
            <a:ext cx="5029200" cy="4114800"/>
          </a:xfrm>
          <a:custGeom>
            <a:avLst/>
            <a:gdLst/>
            <a:ahLst/>
            <a:cxnLst/>
            <a:rect l="l" t="t" r="r" b="b"/>
            <a:pathLst>
              <a:path w="5029200" h="4114800">
                <a:moveTo>
                  <a:pt x="0" y="4114800"/>
                </a:moveTo>
                <a:lnTo>
                  <a:pt x="5029200" y="4114800"/>
                </a:lnTo>
                <a:lnTo>
                  <a:pt x="5029200" y="0"/>
                </a:lnTo>
                <a:lnTo>
                  <a:pt x="0" y="0"/>
                </a:lnTo>
                <a:lnTo>
                  <a:pt x="0" y="411480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7" name="Freeform 7"/>
          <p:cNvSpPr/>
          <p:nvPr/>
        </p:nvSpPr>
        <p:spPr>
          <a:xfrm>
            <a:off x="8180711" y="-4904700"/>
            <a:ext cx="7401497" cy="8229600"/>
          </a:xfrm>
          <a:custGeom>
            <a:avLst/>
            <a:gdLst/>
            <a:ahLst/>
            <a:cxnLst/>
            <a:rect l="l" t="t" r="r" b="b"/>
            <a:pathLst>
              <a:path w="7401497" h="8229600">
                <a:moveTo>
                  <a:pt x="0" y="0"/>
                </a:moveTo>
                <a:lnTo>
                  <a:pt x="7401497" y="0"/>
                </a:lnTo>
                <a:lnTo>
                  <a:pt x="7401497" y="8229600"/>
                </a:lnTo>
                <a:lnTo>
                  <a:pt x="0" y="8229600"/>
                </a:lnTo>
                <a:lnTo>
                  <a:pt x="0" y="0"/>
                </a:lnTo>
                <a:close/>
              </a:path>
            </a:pathLst>
          </a:custGeom>
          <a:blipFill>
            <a:blip r:embed="rId5"/>
            <a:stretch>
              <a:fillRect/>
            </a:stretch>
          </a:blipFill>
        </p:spPr>
      </p:sp>
      <p:sp>
        <p:nvSpPr>
          <p:cNvPr id="8" name="Freeform 8"/>
          <p:cNvSpPr/>
          <p:nvPr/>
        </p:nvSpPr>
        <p:spPr>
          <a:xfrm>
            <a:off x="-2672048" y="-5018174"/>
            <a:ext cx="7401497" cy="8229600"/>
          </a:xfrm>
          <a:custGeom>
            <a:avLst/>
            <a:gdLst/>
            <a:ahLst/>
            <a:cxnLst/>
            <a:rect l="l" t="t" r="r" b="b"/>
            <a:pathLst>
              <a:path w="7401497" h="8229600">
                <a:moveTo>
                  <a:pt x="0" y="0"/>
                </a:moveTo>
                <a:lnTo>
                  <a:pt x="7401496" y="0"/>
                </a:lnTo>
                <a:lnTo>
                  <a:pt x="7401496" y="8229600"/>
                </a:lnTo>
                <a:lnTo>
                  <a:pt x="0" y="8229600"/>
                </a:lnTo>
                <a:lnTo>
                  <a:pt x="0" y="0"/>
                </a:lnTo>
                <a:close/>
              </a:path>
            </a:pathLst>
          </a:custGeom>
          <a:blipFill>
            <a:blip r:embed="rId5"/>
            <a:stretch>
              <a:fillRect/>
            </a:stretch>
          </a:blipFill>
        </p:spPr>
      </p:sp>
      <p:sp>
        <p:nvSpPr>
          <p:cNvPr id="9" name="Freeform 9"/>
          <p:cNvSpPr/>
          <p:nvPr/>
        </p:nvSpPr>
        <p:spPr>
          <a:xfrm rot="-6712665">
            <a:off x="-990270" y="7258855"/>
            <a:ext cx="7401497" cy="8229600"/>
          </a:xfrm>
          <a:custGeom>
            <a:avLst/>
            <a:gdLst/>
            <a:ahLst/>
            <a:cxnLst/>
            <a:rect l="l" t="t" r="r" b="b"/>
            <a:pathLst>
              <a:path w="7401497" h="8229600">
                <a:moveTo>
                  <a:pt x="0" y="0"/>
                </a:moveTo>
                <a:lnTo>
                  <a:pt x="7401497" y="0"/>
                </a:lnTo>
                <a:lnTo>
                  <a:pt x="7401497" y="8229600"/>
                </a:lnTo>
                <a:lnTo>
                  <a:pt x="0" y="8229600"/>
                </a:lnTo>
                <a:lnTo>
                  <a:pt x="0" y="0"/>
                </a:lnTo>
                <a:close/>
              </a:path>
            </a:pathLst>
          </a:custGeom>
          <a:blipFill>
            <a:blip r:embed="rId5"/>
            <a:stretch>
              <a:fillRect/>
            </a:stretch>
          </a:blipFill>
        </p:spPr>
      </p:sp>
      <p:sp>
        <p:nvSpPr>
          <p:cNvPr id="10" name="Freeform 10"/>
          <p:cNvSpPr/>
          <p:nvPr/>
        </p:nvSpPr>
        <p:spPr>
          <a:xfrm rot="-1846334">
            <a:off x="11802195" y="6172200"/>
            <a:ext cx="7401497" cy="8229600"/>
          </a:xfrm>
          <a:custGeom>
            <a:avLst/>
            <a:gdLst/>
            <a:ahLst/>
            <a:cxnLst/>
            <a:rect l="l" t="t" r="r" b="b"/>
            <a:pathLst>
              <a:path w="7401497" h="8229600">
                <a:moveTo>
                  <a:pt x="0" y="0"/>
                </a:moveTo>
                <a:lnTo>
                  <a:pt x="7401497" y="0"/>
                </a:lnTo>
                <a:lnTo>
                  <a:pt x="7401497" y="8229600"/>
                </a:lnTo>
                <a:lnTo>
                  <a:pt x="0" y="8229600"/>
                </a:lnTo>
                <a:lnTo>
                  <a:pt x="0" y="0"/>
                </a:lnTo>
                <a:close/>
              </a:path>
            </a:pathLst>
          </a:custGeom>
          <a:blipFill>
            <a:blip r:embed="rId5"/>
            <a:stretch>
              <a:fillRect/>
            </a:stretch>
          </a:blipFill>
        </p:spPr>
      </p:sp>
      <p:sp>
        <p:nvSpPr>
          <p:cNvPr id="11" name="TextBox 11"/>
          <p:cNvSpPr txBox="1"/>
          <p:nvPr/>
        </p:nvSpPr>
        <p:spPr>
          <a:xfrm>
            <a:off x="1254" y="-38100"/>
            <a:ext cx="18286746" cy="1723630"/>
          </a:xfrm>
          <a:prstGeom prst="rect">
            <a:avLst/>
          </a:prstGeom>
        </p:spPr>
        <p:txBody>
          <a:bodyPr lIns="0" tIns="0" rIns="0" bIns="0" rtlCol="0" anchor="t">
            <a:spAutoFit/>
          </a:bodyPr>
          <a:lstStyle/>
          <a:p>
            <a:pPr algn="ctr">
              <a:lnSpc>
                <a:spcPts val="6859"/>
              </a:lnSpc>
            </a:pPr>
            <a:r>
              <a:rPr lang="en-US" sz="5401">
                <a:solidFill>
                  <a:srgbClr val="273384"/>
                </a:solidFill>
                <a:latin typeface="Eczar Bold"/>
              </a:rPr>
              <a:t>DATA SET</a:t>
            </a:r>
          </a:p>
          <a:p>
            <a:pPr algn="ctr">
              <a:lnSpc>
                <a:spcPts val="6859"/>
              </a:lnSpc>
            </a:pPr>
            <a:r>
              <a:rPr lang="en-US" sz="5401">
                <a:solidFill>
                  <a:srgbClr val="273384"/>
                </a:solidFill>
                <a:latin typeface="Eczar Bold"/>
              </a:rPr>
              <a:t>COLIUMN NAME</a:t>
            </a:r>
          </a:p>
        </p:txBody>
      </p:sp>
      <p:sp>
        <p:nvSpPr>
          <p:cNvPr id="12" name="TextBox 12"/>
          <p:cNvSpPr txBox="1"/>
          <p:nvPr/>
        </p:nvSpPr>
        <p:spPr>
          <a:xfrm>
            <a:off x="1254" y="1479285"/>
            <a:ext cx="18288000" cy="11758292"/>
          </a:xfrm>
          <a:prstGeom prst="rect">
            <a:avLst/>
          </a:prstGeom>
        </p:spPr>
        <p:txBody>
          <a:bodyPr lIns="0" tIns="0" rIns="0" bIns="0" rtlCol="0" anchor="t">
            <a:spAutoFit/>
          </a:bodyPr>
          <a:lstStyle/>
          <a:p>
            <a:pPr>
              <a:lnSpc>
                <a:spcPts val="7909"/>
              </a:lnSpc>
            </a:pPr>
            <a:r>
              <a:rPr lang="en-US" sz="4852">
                <a:solidFill>
                  <a:srgbClr val="000000"/>
                </a:solidFill>
                <a:latin typeface="Raleway Semi-Bold"/>
              </a:rPr>
              <a:t>Import Necessary Libraries</a:t>
            </a:r>
            <a:r>
              <a:rPr lang="en-US" sz="4852">
                <a:solidFill>
                  <a:srgbClr val="000000"/>
                </a:solidFill>
                <a:latin typeface="Raleway"/>
              </a:rPr>
              <a:t>: First, make sure you have Pandas installed. </a:t>
            </a:r>
          </a:p>
          <a:p>
            <a:pPr>
              <a:lnSpc>
                <a:spcPts val="7746"/>
              </a:lnSpc>
            </a:pPr>
            <a:r>
              <a:rPr lang="en-US" sz="4752">
                <a:solidFill>
                  <a:srgbClr val="FF914D"/>
                </a:solidFill>
                <a:latin typeface="Raleway Bold"/>
              </a:rPr>
              <a:t>import pandas as pd</a:t>
            </a:r>
          </a:p>
          <a:p>
            <a:pPr>
              <a:lnSpc>
                <a:spcPts val="7746"/>
              </a:lnSpc>
            </a:pPr>
            <a:r>
              <a:rPr lang="en-US" sz="4752">
                <a:solidFill>
                  <a:srgbClr val="FF914D"/>
                </a:solidFill>
                <a:latin typeface="Raleway Bold"/>
              </a:rPr>
              <a:t>an install it using pip if you don't already have it.</a:t>
            </a:r>
          </a:p>
          <a:p>
            <a:pPr>
              <a:lnSpc>
                <a:spcPts val="7746"/>
              </a:lnSpc>
            </a:pPr>
            <a:r>
              <a:rPr lang="en-US" sz="4752">
                <a:solidFill>
                  <a:srgbClr val="000000"/>
                </a:solidFill>
                <a:latin typeface="Raleway Bold"/>
              </a:rPr>
              <a:t>Load the Dataset</a:t>
            </a:r>
            <a:r>
              <a:rPr lang="en-US" sz="4752">
                <a:solidFill>
                  <a:srgbClr val="000000"/>
                </a:solidFill>
                <a:latin typeface="Raleway"/>
              </a:rPr>
              <a:t>: You should load your stock price prediction dataset into a Pandas DataFrame. In this example, let's assume you have a CSV file with your data.</a:t>
            </a:r>
          </a:p>
          <a:p>
            <a:pPr>
              <a:lnSpc>
                <a:spcPts val="7746"/>
              </a:lnSpc>
            </a:pPr>
            <a:r>
              <a:rPr lang="en-US" sz="4752">
                <a:solidFill>
                  <a:srgbClr val="FF914D"/>
                </a:solidFill>
                <a:latin typeface="Raleway Bold"/>
              </a:rPr>
              <a:t># Load the stock price prediction dataset from a CSV file</a:t>
            </a:r>
          </a:p>
          <a:p>
            <a:pPr>
              <a:lnSpc>
                <a:spcPts val="7746"/>
              </a:lnSpc>
            </a:pPr>
            <a:r>
              <a:rPr lang="en-US" sz="4752">
                <a:solidFill>
                  <a:srgbClr val="FF914D"/>
                </a:solidFill>
                <a:latin typeface="Raleway Bold"/>
              </a:rPr>
              <a:t>df = pd.read_csv('stock_price_data.csv')</a:t>
            </a:r>
          </a:p>
          <a:p>
            <a:pPr>
              <a:lnSpc>
                <a:spcPts val="7746"/>
              </a:lnSpc>
            </a:pPr>
            <a:endParaRPr lang="en-US" sz="4752">
              <a:solidFill>
                <a:srgbClr val="FF914D"/>
              </a:solidFill>
              <a:latin typeface="Raleway Bold"/>
            </a:endParaRPr>
          </a:p>
          <a:p>
            <a:pPr>
              <a:lnSpc>
                <a:spcPts val="7746"/>
              </a:lnSpc>
            </a:pPr>
            <a:endParaRPr lang="en-US" sz="4752">
              <a:solidFill>
                <a:srgbClr val="FF914D"/>
              </a:solidFill>
              <a:latin typeface="Raleway Bold"/>
            </a:endParaRPr>
          </a:p>
          <a:p>
            <a:pPr>
              <a:lnSpc>
                <a:spcPts val="7746"/>
              </a:lnSpc>
            </a:pPr>
            <a:endParaRPr lang="en-US" sz="4752">
              <a:solidFill>
                <a:srgbClr val="FF914D"/>
              </a:solidFill>
              <a:latin typeface="Raleway Bo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EFAFF"/>
        </a:solidFill>
        <a:effectLst/>
      </p:bgPr>
    </p:bg>
    <p:spTree>
      <p:nvGrpSpPr>
        <p:cNvPr id="1" name=""/>
        <p:cNvGrpSpPr/>
        <p:nvPr/>
      </p:nvGrpSpPr>
      <p:grpSpPr>
        <a:xfrm>
          <a:off x="0" y="0"/>
          <a:ext cx="0" cy="0"/>
          <a:chOff x="0" y="0"/>
          <a:chExt cx="0" cy="0"/>
        </a:xfrm>
      </p:grpSpPr>
      <p:sp>
        <p:nvSpPr>
          <p:cNvPr id="2" name="Freeform 2"/>
          <p:cNvSpPr/>
          <p:nvPr/>
        </p:nvSpPr>
        <p:spPr>
          <a:xfrm rot="-4986619">
            <a:off x="-2800762" y="3343677"/>
            <a:ext cx="5029200" cy="4114800"/>
          </a:xfrm>
          <a:custGeom>
            <a:avLst/>
            <a:gdLst/>
            <a:ahLst/>
            <a:cxnLst/>
            <a:rect l="l" t="t" r="r" b="b"/>
            <a:pathLst>
              <a:path w="5029200" h="4114800">
                <a:moveTo>
                  <a:pt x="0" y="0"/>
                </a:moveTo>
                <a:lnTo>
                  <a:pt x="5029200" y="0"/>
                </a:lnTo>
                <a:lnTo>
                  <a:pt x="5029200" y="4114800"/>
                </a:lnTo>
                <a:lnTo>
                  <a:pt x="0" y="4114800"/>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10926706" y="-3752582"/>
            <a:ext cx="9152475" cy="8229600"/>
          </a:xfrm>
          <a:custGeom>
            <a:avLst/>
            <a:gdLst/>
            <a:ahLst/>
            <a:cxnLst/>
            <a:rect l="l" t="t" r="r" b="b"/>
            <a:pathLst>
              <a:path w="9152475" h="8229600">
                <a:moveTo>
                  <a:pt x="0" y="0"/>
                </a:moveTo>
                <a:lnTo>
                  <a:pt x="9152475" y="0"/>
                </a:lnTo>
                <a:lnTo>
                  <a:pt x="9152475" y="8229600"/>
                </a:lnTo>
                <a:lnTo>
                  <a:pt x="0" y="8229600"/>
                </a:lnTo>
                <a:lnTo>
                  <a:pt x="0" y="0"/>
                </a:lnTo>
                <a:close/>
              </a:path>
            </a:pathLst>
          </a:custGeom>
          <a:blipFill>
            <a:blip r:embed="rId4"/>
            <a:stretch>
              <a:fillRect/>
            </a:stretch>
          </a:blipFill>
        </p:spPr>
      </p:sp>
      <p:sp>
        <p:nvSpPr>
          <p:cNvPr id="4" name="Freeform 4"/>
          <p:cNvSpPr/>
          <p:nvPr/>
        </p:nvSpPr>
        <p:spPr>
          <a:xfrm rot="-10338574">
            <a:off x="4569016" y="-5480084"/>
            <a:ext cx="9152475" cy="8229600"/>
          </a:xfrm>
          <a:custGeom>
            <a:avLst/>
            <a:gdLst/>
            <a:ahLst/>
            <a:cxnLst/>
            <a:rect l="l" t="t" r="r" b="b"/>
            <a:pathLst>
              <a:path w="9152475" h="8229600">
                <a:moveTo>
                  <a:pt x="0" y="0"/>
                </a:moveTo>
                <a:lnTo>
                  <a:pt x="9152475" y="0"/>
                </a:lnTo>
                <a:lnTo>
                  <a:pt x="9152475" y="8229600"/>
                </a:lnTo>
                <a:lnTo>
                  <a:pt x="0" y="8229600"/>
                </a:lnTo>
                <a:lnTo>
                  <a:pt x="0" y="0"/>
                </a:lnTo>
                <a:close/>
              </a:path>
            </a:pathLst>
          </a:custGeom>
          <a:blipFill>
            <a:blip r:embed="rId4"/>
            <a:stretch>
              <a:fillRect/>
            </a:stretch>
          </a:blipFill>
        </p:spPr>
      </p:sp>
      <p:sp>
        <p:nvSpPr>
          <p:cNvPr id="5" name="Freeform 5"/>
          <p:cNvSpPr/>
          <p:nvPr/>
        </p:nvSpPr>
        <p:spPr>
          <a:xfrm rot="9024995">
            <a:off x="-2679407" y="-4114800"/>
            <a:ext cx="9152475" cy="8229600"/>
          </a:xfrm>
          <a:custGeom>
            <a:avLst/>
            <a:gdLst/>
            <a:ahLst/>
            <a:cxnLst/>
            <a:rect l="l" t="t" r="r" b="b"/>
            <a:pathLst>
              <a:path w="9152475" h="8229600">
                <a:moveTo>
                  <a:pt x="0" y="0"/>
                </a:moveTo>
                <a:lnTo>
                  <a:pt x="9152474" y="0"/>
                </a:lnTo>
                <a:lnTo>
                  <a:pt x="9152474" y="8229600"/>
                </a:lnTo>
                <a:lnTo>
                  <a:pt x="0" y="8229600"/>
                </a:lnTo>
                <a:lnTo>
                  <a:pt x="0" y="0"/>
                </a:lnTo>
                <a:close/>
              </a:path>
            </a:pathLst>
          </a:custGeom>
          <a:blipFill>
            <a:blip r:embed="rId4"/>
            <a:stretch>
              <a:fillRect/>
            </a:stretch>
          </a:blipFill>
        </p:spPr>
      </p:sp>
      <p:sp>
        <p:nvSpPr>
          <p:cNvPr id="6" name="Freeform 6"/>
          <p:cNvSpPr/>
          <p:nvPr/>
        </p:nvSpPr>
        <p:spPr>
          <a:xfrm rot="-5936786" flipV="1">
            <a:off x="16141297" y="3404390"/>
            <a:ext cx="5029200" cy="4114800"/>
          </a:xfrm>
          <a:custGeom>
            <a:avLst/>
            <a:gdLst/>
            <a:ahLst/>
            <a:cxnLst/>
            <a:rect l="l" t="t" r="r" b="b"/>
            <a:pathLst>
              <a:path w="5029200" h="4114800">
                <a:moveTo>
                  <a:pt x="0" y="4114800"/>
                </a:moveTo>
                <a:lnTo>
                  <a:pt x="5029200" y="4114800"/>
                </a:lnTo>
                <a:lnTo>
                  <a:pt x="5029200" y="0"/>
                </a:lnTo>
                <a:lnTo>
                  <a:pt x="0" y="0"/>
                </a:lnTo>
                <a:lnTo>
                  <a:pt x="0" y="411480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7" name="Freeform 7"/>
          <p:cNvSpPr/>
          <p:nvPr/>
        </p:nvSpPr>
        <p:spPr>
          <a:xfrm>
            <a:off x="8180711" y="-4904700"/>
            <a:ext cx="7401497" cy="8229600"/>
          </a:xfrm>
          <a:custGeom>
            <a:avLst/>
            <a:gdLst/>
            <a:ahLst/>
            <a:cxnLst/>
            <a:rect l="l" t="t" r="r" b="b"/>
            <a:pathLst>
              <a:path w="7401497" h="8229600">
                <a:moveTo>
                  <a:pt x="0" y="0"/>
                </a:moveTo>
                <a:lnTo>
                  <a:pt x="7401497" y="0"/>
                </a:lnTo>
                <a:lnTo>
                  <a:pt x="7401497" y="8229600"/>
                </a:lnTo>
                <a:lnTo>
                  <a:pt x="0" y="8229600"/>
                </a:lnTo>
                <a:lnTo>
                  <a:pt x="0" y="0"/>
                </a:lnTo>
                <a:close/>
              </a:path>
            </a:pathLst>
          </a:custGeom>
          <a:blipFill>
            <a:blip r:embed="rId5"/>
            <a:stretch>
              <a:fillRect/>
            </a:stretch>
          </a:blipFill>
        </p:spPr>
      </p:sp>
      <p:sp>
        <p:nvSpPr>
          <p:cNvPr id="8" name="Freeform 8"/>
          <p:cNvSpPr/>
          <p:nvPr/>
        </p:nvSpPr>
        <p:spPr>
          <a:xfrm>
            <a:off x="-2672048" y="-5018174"/>
            <a:ext cx="7401497" cy="8229600"/>
          </a:xfrm>
          <a:custGeom>
            <a:avLst/>
            <a:gdLst/>
            <a:ahLst/>
            <a:cxnLst/>
            <a:rect l="l" t="t" r="r" b="b"/>
            <a:pathLst>
              <a:path w="7401497" h="8229600">
                <a:moveTo>
                  <a:pt x="0" y="0"/>
                </a:moveTo>
                <a:lnTo>
                  <a:pt x="7401496" y="0"/>
                </a:lnTo>
                <a:lnTo>
                  <a:pt x="7401496" y="8229600"/>
                </a:lnTo>
                <a:lnTo>
                  <a:pt x="0" y="8229600"/>
                </a:lnTo>
                <a:lnTo>
                  <a:pt x="0" y="0"/>
                </a:lnTo>
                <a:close/>
              </a:path>
            </a:pathLst>
          </a:custGeom>
          <a:blipFill>
            <a:blip r:embed="rId5"/>
            <a:stretch>
              <a:fillRect/>
            </a:stretch>
          </a:blipFill>
        </p:spPr>
      </p:sp>
      <p:sp>
        <p:nvSpPr>
          <p:cNvPr id="9" name="Freeform 9"/>
          <p:cNvSpPr/>
          <p:nvPr/>
        </p:nvSpPr>
        <p:spPr>
          <a:xfrm rot="-6712665">
            <a:off x="-990270" y="7258855"/>
            <a:ext cx="7401497" cy="8229600"/>
          </a:xfrm>
          <a:custGeom>
            <a:avLst/>
            <a:gdLst/>
            <a:ahLst/>
            <a:cxnLst/>
            <a:rect l="l" t="t" r="r" b="b"/>
            <a:pathLst>
              <a:path w="7401497" h="8229600">
                <a:moveTo>
                  <a:pt x="0" y="0"/>
                </a:moveTo>
                <a:lnTo>
                  <a:pt x="7401497" y="0"/>
                </a:lnTo>
                <a:lnTo>
                  <a:pt x="7401497" y="8229600"/>
                </a:lnTo>
                <a:lnTo>
                  <a:pt x="0" y="8229600"/>
                </a:lnTo>
                <a:lnTo>
                  <a:pt x="0" y="0"/>
                </a:lnTo>
                <a:close/>
              </a:path>
            </a:pathLst>
          </a:custGeom>
          <a:blipFill>
            <a:blip r:embed="rId5"/>
            <a:stretch>
              <a:fillRect/>
            </a:stretch>
          </a:blipFill>
        </p:spPr>
      </p:sp>
      <p:sp>
        <p:nvSpPr>
          <p:cNvPr id="10" name="Freeform 10"/>
          <p:cNvSpPr/>
          <p:nvPr/>
        </p:nvSpPr>
        <p:spPr>
          <a:xfrm rot="-1846334">
            <a:off x="9995837" y="6172200"/>
            <a:ext cx="7401497" cy="8229600"/>
          </a:xfrm>
          <a:custGeom>
            <a:avLst/>
            <a:gdLst/>
            <a:ahLst/>
            <a:cxnLst/>
            <a:rect l="l" t="t" r="r" b="b"/>
            <a:pathLst>
              <a:path w="7401497" h="8229600">
                <a:moveTo>
                  <a:pt x="0" y="0"/>
                </a:moveTo>
                <a:lnTo>
                  <a:pt x="7401496" y="0"/>
                </a:lnTo>
                <a:lnTo>
                  <a:pt x="7401496" y="8229600"/>
                </a:lnTo>
                <a:lnTo>
                  <a:pt x="0" y="8229600"/>
                </a:lnTo>
                <a:lnTo>
                  <a:pt x="0" y="0"/>
                </a:lnTo>
                <a:close/>
              </a:path>
            </a:pathLst>
          </a:custGeom>
          <a:blipFill>
            <a:blip r:embed="rId5"/>
            <a:stretch>
              <a:fillRect/>
            </a:stretch>
          </a:blipFill>
        </p:spPr>
      </p:sp>
      <p:sp>
        <p:nvSpPr>
          <p:cNvPr id="11" name="TextBox 11"/>
          <p:cNvSpPr txBox="1"/>
          <p:nvPr/>
        </p:nvSpPr>
        <p:spPr>
          <a:xfrm>
            <a:off x="0" y="76954"/>
            <a:ext cx="18288000" cy="10841976"/>
          </a:xfrm>
          <a:prstGeom prst="rect">
            <a:avLst/>
          </a:prstGeom>
        </p:spPr>
        <p:txBody>
          <a:bodyPr lIns="0" tIns="0" rIns="0" bIns="0" rtlCol="0" anchor="t">
            <a:spAutoFit/>
          </a:bodyPr>
          <a:lstStyle/>
          <a:p>
            <a:pPr>
              <a:lnSpc>
                <a:spcPts val="5082"/>
              </a:lnSpc>
            </a:pPr>
            <a:r>
              <a:rPr lang="en-US" sz="4001">
                <a:solidFill>
                  <a:srgbClr val="000000"/>
                </a:solidFill>
                <a:latin typeface="Eczar Bold"/>
              </a:rPr>
              <a:t>GET COLUMN “: </a:t>
            </a:r>
            <a:r>
              <a:rPr lang="en-US" sz="4001">
                <a:solidFill>
                  <a:srgbClr val="000000"/>
                </a:solidFill>
                <a:latin typeface="Eczar"/>
              </a:rPr>
              <a:t>TO RETRIEVE THE COLUMN NAMES FROM THE DATAFRAME, YOU CAN USE THE .COLUMNS ATTRIBUTE OR THE .HEAD(0) METHOD</a:t>
            </a:r>
            <a:r>
              <a:rPr lang="en-US" sz="4001">
                <a:solidFill>
                  <a:srgbClr val="000000"/>
                </a:solidFill>
                <a:latin typeface="Eczar Bold"/>
              </a:rPr>
              <a:t>.</a:t>
            </a:r>
          </a:p>
          <a:p>
            <a:pPr>
              <a:lnSpc>
                <a:spcPts val="5082"/>
              </a:lnSpc>
            </a:pPr>
            <a:r>
              <a:rPr lang="en-US" sz="4001">
                <a:solidFill>
                  <a:srgbClr val="FF66C4"/>
                </a:solidFill>
                <a:latin typeface="Eczar Bold"/>
              </a:rPr>
              <a:t># USING .COLUMNS ATTRIBUTE</a:t>
            </a:r>
          </a:p>
          <a:p>
            <a:pPr>
              <a:lnSpc>
                <a:spcPts val="5082"/>
              </a:lnSpc>
            </a:pPr>
            <a:r>
              <a:rPr lang="en-US" sz="4001">
                <a:solidFill>
                  <a:srgbClr val="FF66C4"/>
                </a:solidFill>
                <a:latin typeface="Eczar Bold"/>
              </a:rPr>
              <a:t>COLUMN_NAMES = DF.COLUMNS</a:t>
            </a:r>
          </a:p>
          <a:p>
            <a:pPr>
              <a:lnSpc>
                <a:spcPts val="5082"/>
              </a:lnSpc>
            </a:pPr>
            <a:r>
              <a:rPr lang="en-US" sz="4001">
                <a:solidFill>
                  <a:srgbClr val="FF66C4"/>
                </a:solidFill>
                <a:latin typeface="Eczar Bold"/>
              </a:rPr>
              <a:t># OR USING .HEAD(0) METHOD</a:t>
            </a:r>
          </a:p>
          <a:p>
            <a:pPr>
              <a:lnSpc>
                <a:spcPts val="5082"/>
              </a:lnSpc>
            </a:pPr>
            <a:r>
              <a:rPr lang="en-US" sz="4001">
                <a:solidFill>
                  <a:srgbClr val="FF66C4"/>
                </a:solidFill>
                <a:latin typeface="Eczar Bold"/>
              </a:rPr>
              <a:t>COLUMN_NAMES = DF.HEAD(0)</a:t>
            </a:r>
          </a:p>
          <a:p>
            <a:pPr>
              <a:lnSpc>
                <a:spcPts val="5082"/>
              </a:lnSpc>
            </a:pPr>
            <a:r>
              <a:rPr lang="en-US" sz="4001">
                <a:solidFill>
                  <a:srgbClr val="000000"/>
                </a:solidFill>
                <a:latin typeface="Eczar Bold"/>
              </a:rPr>
              <a:t>DISPLAY THE COLUMN NAMES: </a:t>
            </a:r>
            <a:r>
              <a:rPr lang="en-US" sz="4001">
                <a:solidFill>
                  <a:srgbClr val="000000"/>
                </a:solidFill>
                <a:latin typeface="Eczar"/>
              </a:rPr>
              <a:t>YOU CAN PRINT THE COLUMN NAMES TO SEE THE NAMES OF THE COLUMNS IN YOUR DATASET.</a:t>
            </a:r>
          </a:p>
          <a:p>
            <a:pPr>
              <a:lnSpc>
                <a:spcPts val="5082"/>
              </a:lnSpc>
            </a:pPr>
            <a:r>
              <a:rPr lang="en-US" sz="4001">
                <a:solidFill>
                  <a:srgbClr val="000000"/>
                </a:solidFill>
                <a:latin typeface="Eczar"/>
              </a:rPr>
              <a:t>I</a:t>
            </a:r>
            <a:r>
              <a:rPr lang="en-US" sz="4001">
                <a:solidFill>
                  <a:srgbClr val="FF66C4"/>
                </a:solidFill>
                <a:latin typeface="Eczar Bold"/>
              </a:rPr>
              <a:t>MPORT PANDAS AS PD</a:t>
            </a:r>
          </a:p>
          <a:p>
            <a:pPr>
              <a:lnSpc>
                <a:spcPts val="5082"/>
              </a:lnSpc>
            </a:pPr>
            <a:r>
              <a:rPr lang="en-US" sz="4001">
                <a:solidFill>
                  <a:srgbClr val="FF66C4"/>
                </a:solidFill>
                <a:latin typeface="Eczar Bold"/>
              </a:rPr>
              <a:t># LOAD THE STOCK PRICE PREDICTION DATASET FROM A CSV FILE</a:t>
            </a:r>
          </a:p>
          <a:p>
            <a:pPr>
              <a:lnSpc>
                <a:spcPts val="5082"/>
              </a:lnSpc>
            </a:pPr>
            <a:r>
              <a:rPr lang="en-US" sz="4001">
                <a:solidFill>
                  <a:srgbClr val="FF66C4"/>
                </a:solidFill>
                <a:latin typeface="Eczar Bold"/>
              </a:rPr>
              <a:t>DF = PD.READ_CSV('STOCK_PRICE_DATA.CSV')</a:t>
            </a:r>
          </a:p>
          <a:p>
            <a:pPr>
              <a:lnSpc>
                <a:spcPts val="5082"/>
              </a:lnSpc>
            </a:pPr>
            <a:r>
              <a:rPr lang="en-US" sz="4001">
                <a:solidFill>
                  <a:srgbClr val="FF66C4"/>
                </a:solidFill>
                <a:latin typeface="Eczar Bold"/>
              </a:rPr>
              <a:t># GET COLUMN NAMES</a:t>
            </a:r>
          </a:p>
          <a:p>
            <a:pPr>
              <a:lnSpc>
                <a:spcPts val="5082"/>
              </a:lnSpc>
            </a:pPr>
            <a:r>
              <a:rPr lang="en-US" sz="4001">
                <a:solidFill>
                  <a:srgbClr val="FF66C4"/>
                </a:solidFill>
                <a:latin typeface="Eczar Bold"/>
              </a:rPr>
              <a:t>COLUMN_NAMES = DF.COLUMNS</a:t>
            </a:r>
          </a:p>
          <a:p>
            <a:pPr>
              <a:lnSpc>
                <a:spcPts val="5082"/>
              </a:lnSpc>
            </a:pPr>
            <a:r>
              <a:rPr lang="en-US" sz="4001">
                <a:solidFill>
                  <a:srgbClr val="FF66C4"/>
                </a:solidFill>
                <a:latin typeface="Eczar Bold"/>
              </a:rPr>
              <a:t># DISPLAY COLUMN NAMES</a:t>
            </a:r>
          </a:p>
          <a:p>
            <a:pPr>
              <a:lnSpc>
                <a:spcPts val="5082"/>
              </a:lnSpc>
            </a:pPr>
            <a:r>
              <a:rPr lang="en-US" sz="4001">
                <a:solidFill>
                  <a:srgbClr val="FF66C4"/>
                </a:solidFill>
                <a:latin typeface="Eczar Bold"/>
              </a:rPr>
              <a:t>PRINT(COLUMN_NAMES)</a:t>
            </a:r>
          </a:p>
          <a:p>
            <a:pPr>
              <a:lnSpc>
                <a:spcPts val="5082"/>
              </a:lnSpc>
            </a:pPr>
            <a:endParaRPr lang="en-US" sz="4001">
              <a:solidFill>
                <a:srgbClr val="FF66C4"/>
              </a:solidFill>
              <a:latin typeface="Eczar Bo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EFAFF"/>
        </a:solidFill>
        <a:effectLst/>
      </p:bgPr>
    </p:bg>
    <p:spTree>
      <p:nvGrpSpPr>
        <p:cNvPr id="1" name=""/>
        <p:cNvGrpSpPr/>
        <p:nvPr/>
      </p:nvGrpSpPr>
      <p:grpSpPr>
        <a:xfrm>
          <a:off x="0" y="0"/>
          <a:ext cx="0" cy="0"/>
          <a:chOff x="0" y="0"/>
          <a:chExt cx="0" cy="0"/>
        </a:xfrm>
      </p:grpSpPr>
      <p:sp>
        <p:nvSpPr>
          <p:cNvPr id="2" name="Freeform 2"/>
          <p:cNvSpPr/>
          <p:nvPr/>
        </p:nvSpPr>
        <p:spPr>
          <a:xfrm rot="901383">
            <a:off x="12060586" y="-1581488"/>
            <a:ext cx="4102262" cy="3356396"/>
          </a:xfrm>
          <a:custGeom>
            <a:avLst/>
            <a:gdLst/>
            <a:ahLst/>
            <a:cxnLst/>
            <a:rect l="l" t="t" r="r" b="b"/>
            <a:pathLst>
              <a:path w="4102262" h="3356396">
                <a:moveTo>
                  <a:pt x="0" y="0"/>
                </a:moveTo>
                <a:lnTo>
                  <a:pt x="4102262" y="0"/>
                </a:lnTo>
                <a:lnTo>
                  <a:pt x="4102262" y="3356397"/>
                </a:lnTo>
                <a:lnTo>
                  <a:pt x="0" y="3356397"/>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rot="2699999">
            <a:off x="12948119" y="-1691642"/>
            <a:ext cx="8704023" cy="7826367"/>
          </a:xfrm>
          <a:custGeom>
            <a:avLst/>
            <a:gdLst/>
            <a:ahLst/>
            <a:cxnLst/>
            <a:rect l="l" t="t" r="r" b="b"/>
            <a:pathLst>
              <a:path w="8704023" h="7826367">
                <a:moveTo>
                  <a:pt x="0" y="0"/>
                </a:moveTo>
                <a:lnTo>
                  <a:pt x="8704023" y="0"/>
                </a:lnTo>
                <a:lnTo>
                  <a:pt x="8704023" y="7826367"/>
                </a:lnTo>
                <a:lnTo>
                  <a:pt x="0" y="7826367"/>
                </a:lnTo>
                <a:lnTo>
                  <a:pt x="0" y="0"/>
                </a:lnTo>
                <a:close/>
              </a:path>
            </a:pathLst>
          </a:custGeom>
          <a:blipFill>
            <a:blip r:embed="rId4"/>
            <a:stretch>
              <a:fillRect/>
            </a:stretch>
          </a:blipFill>
        </p:spPr>
      </p:sp>
      <p:sp>
        <p:nvSpPr>
          <p:cNvPr id="4" name="Freeform 4"/>
          <p:cNvSpPr/>
          <p:nvPr/>
        </p:nvSpPr>
        <p:spPr>
          <a:xfrm rot="901383">
            <a:off x="11334656" y="9364732"/>
            <a:ext cx="4102262" cy="3356396"/>
          </a:xfrm>
          <a:custGeom>
            <a:avLst/>
            <a:gdLst/>
            <a:ahLst/>
            <a:cxnLst/>
            <a:rect l="l" t="t" r="r" b="b"/>
            <a:pathLst>
              <a:path w="4102262" h="3356396">
                <a:moveTo>
                  <a:pt x="0" y="0"/>
                </a:moveTo>
                <a:lnTo>
                  <a:pt x="4102262" y="0"/>
                </a:lnTo>
                <a:lnTo>
                  <a:pt x="4102262" y="3356396"/>
                </a:lnTo>
                <a:lnTo>
                  <a:pt x="0" y="3356396"/>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5" name="Freeform 5"/>
          <p:cNvSpPr/>
          <p:nvPr/>
        </p:nvSpPr>
        <p:spPr>
          <a:xfrm rot="-3689358">
            <a:off x="12619681" y="6648726"/>
            <a:ext cx="8704023" cy="7826367"/>
          </a:xfrm>
          <a:custGeom>
            <a:avLst/>
            <a:gdLst/>
            <a:ahLst/>
            <a:cxnLst/>
            <a:rect l="l" t="t" r="r" b="b"/>
            <a:pathLst>
              <a:path w="8704023" h="7826367">
                <a:moveTo>
                  <a:pt x="0" y="0"/>
                </a:moveTo>
                <a:lnTo>
                  <a:pt x="8704023" y="0"/>
                </a:lnTo>
                <a:lnTo>
                  <a:pt x="8704023" y="7826368"/>
                </a:lnTo>
                <a:lnTo>
                  <a:pt x="0" y="7826368"/>
                </a:lnTo>
                <a:lnTo>
                  <a:pt x="0" y="0"/>
                </a:lnTo>
                <a:close/>
              </a:path>
            </a:pathLst>
          </a:custGeom>
          <a:blipFill>
            <a:blip r:embed="rId4"/>
            <a:stretch>
              <a:fillRect/>
            </a:stretch>
          </a:blipFill>
        </p:spPr>
      </p:sp>
      <p:sp>
        <p:nvSpPr>
          <p:cNvPr id="6" name="Freeform 6"/>
          <p:cNvSpPr/>
          <p:nvPr/>
        </p:nvSpPr>
        <p:spPr>
          <a:xfrm>
            <a:off x="14111717" y="-3086100"/>
            <a:ext cx="7401497" cy="8229600"/>
          </a:xfrm>
          <a:custGeom>
            <a:avLst/>
            <a:gdLst/>
            <a:ahLst/>
            <a:cxnLst/>
            <a:rect l="l" t="t" r="r" b="b"/>
            <a:pathLst>
              <a:path w="7401497" h="8229600">
                <a:moveTo>
                  <a:pt x="0" y="0"/>
                </a:moveTo>
                <a:lnTo>
                  <a:pt x="7401496" y="0"/>
                </a:lnTo>
                <a:lnTo>
                  <a:pt x="7401496" y="8229600"/>
                </a:lnTo>
                <a:lnTo>
                  <a:pt x="0" y="8229600"/>
                </a:lnTo>
                <a:lnTo>
                  <a:pt x="0" y="0"/>
                </a:lnTo>
                <a:close/>
              </a:path>
            </a:pathLst>
          </a:custGeom>
          <a:blipFill>
            <a:blip r:embed="rId5"/>
            <a:stretch>
              <a:fillRect/>
            </a:stretch>
          </a:blipFill>
        </p:spPr>
      </p:sp>
      <p:sp>
        <p:nvSpPr>
          <p:cNvPr id="7" name="Freeform 7"/>
          <p:cNvSpPr/>
          <p:nvPr/>
        </p:nvSpPr>
        <p:spPr>
          <a:xfrm rot="3405389">
            <a:off x="13905467" y="5831318"/>
            <a:ext cx="7645315" cy="8500698"/>
          </a:xfrm>
          <a:custGeom>
            <a:avLst/>
            <a:gdLst/>
            <a:ahLst/>
            <a:cxnLst/>
            <a:rect l="l" t="t" r="r" b="b"/>
            <a:pathLst>
              <a:path w="7645315" h="8500698">
                <a:moveTo>
                  <a:pt x="0" y="0"/>
                </a:moveTo>
                <a:lnTo>
                  <a:pt x="7645316" y="0"/>
                </a:lnTo>
                <a:lnTo>
                  <a:pt x="7645316" y="8500698"/>
                </a:lnTo>
                <a:lnTo>
                  <a:pt x="0" y="8500698"/>
                </a:lnTo>
                <a:lnTo>
                  <a:pt x="0" y="0"/>
                </a:lnTo>
                <a:close/>
              </a:path>
            </a:pathLst>
          </a:custGeom>
          <a:blipFill>
            <a:blip r:embed="rId5"/>
            <a:stretch>
              <a:fillRect/>
            </a:stretch>
          </a:blipFill>
        </p:spPr>
      </p:sp>
      <p:sp>
        <p:nvSpPr>
          <p:cNvPr id="8" name="Freeform 8"/>
          <p:cNvSpPr/>
          <p:nvPr/>
        </p:nvSpPr>
        <p:spPr>
          <a:xfrm rot="3405389">
            <a:off x="3187213" y="-5795695"/>
            <a:ext cx="7645315" cy="8500698"/>
          </a:xfrm>
          <a:custGeom>
            <a:avLst/>
            <a:gdLst/>
            <a:ahLst/>
            <a:cxnLst/>
            <a:rect l="l" t="t" r="r" b="b"/>
            <a:pathLst>
              <a:path w="7645315" h="8500698">
                <a:moveTo>
                  <a:pt x="0" y="0"/>
                </a:moveTo>
                <a:lnTo>
                  <a:pt x="7645315" y="0"/>
                </a:lnTo>
                <a:lnTo>
                  <a:pt x="7645315" y="8500698"/>
                </a:lnTo>
                <a:lnTo>
                  <a:pt x="0" y="8500698"/>
                </a:lnTo>
                <a:lnTo>
                  <a:pt x="0" y="0"/>
                </a:lnTo>
                <a:close/>
              </a:path>
            </a:pathLst>
          </a:custGeom>
          <a:blipFill>
            <a:blip r:embed="rId5"/>
            <a:stretch>
              <a:fillRect/>
            </a:stretch>
          </a:blipFill>
        </p:spPr>
      </p:sp>
      <p:sp>
        <p:nvSpPr>
          <p:cNvPr id="9" name="TextBox 9"/>
          <p:cNvSpPr txBox="1"/>
          <p:nvPr/>
        </p:nvSpPr>
        <p:spPr>
          <a:xfrm>
            <a:off x="2130245" y="0"/>
            <a:ext cx="12660218" cy="1333500"/>
          </a:xfrm>
          <a:prstGeom prst="rect">
            <a:avLst/>
          </a:prstGeom>
        </p:spPr>
        <p:txBody>
          <a:bodyPr lIns="0" tIns="0" rIns="0" bIns="0" rtlCol="0" anchor="t">
            <a:spAutoFit/>
          </a:bodyPr>
          <a:lstStyle/>
          <a:p>
            <a:pPr marL="0" lvl="0" indent="0" algn="ctr">
              <a:lnSpc>
                <a:spcPts val="10559"/>
              </a:lnSpc>
              <a:spcBef>
                <a:spcPct val="0"/>
              </a:spcBef>
            </a:pPr>
            <a:r>
              <a:rPr lang="en-US" sz="8799">
                <a:solidFill>
                  <a:srgbClr val="273384"/>
                </a:solidFill>
                <a:latin typeface="Eczar Bold"/>
              </a:rPr>
              <a:t>create series</a:t>
            </a:r>
          </a:p>
        </p:txBody>
      </p:sp>
      <p:sp>
        <p:nvSpPr>
          <p:cNvPr id="10" name="TextBox 10"/>
          <p:cNvSpPr txBox="1"/>
          <p:nvPr/>
        </p:nvSpPr>
        <p:spPr>
          <a:xfrm>
            <a:off x="0" y="952500"/>
            <a:ext cx="18288000" cy="11796038"/>
          </a:xfrm>
          <a:prstGeom prst="rect">
            <a:avLst/>
          </a:prstGeom>
        </p:spPr>
        <p:txBody>
          <a:bodyPr lIns="0" tIns="0" rIns="0" bIns="0" rtlCol="0" anchor="t">
            <a:spAutoFit/>
          </a:bodyPr>
          <a:lstStyle/>
          <a:p>
            <a:pPr>
              <a:lnSpc>
                <a:spcPts val="5549"/>
              </a:lnSpc>
            </a:pPr>
            <a:r>
              <a:rPr lang="en-US" sz="3964">
                <a:solidFill>
                  <a:srgbClr val="000000"/>
                </a:solidFill>
                <a:latin typeface="Raleway Semi-Bold"/>
              </a:rPr>
              <a:t>Load the Stock Price Data</a:t>
            </a:r>
            <a:r>
              <a:rPr lang="en-US" sz="3964">
                <a:solidFill>
                  <a:srgbClr val="000000"/>
                </a:solidFill>
                <a:latin typeface="Raleway"/>
              </a:rPr>
              <a:t>:</a:t>
            </a:r>
          </a:p>
          <a:p>
            <a:pPr>
              <a:lnSpc>
                <a:spcPts val="5549"/>
              </a:lnSpc>
            </a:pPr>
            <a:r>
              <a:rPr lang="en-US" sz="3964">
                <a:solidFill>
                  <a:srgbClr val="000000"/>
                </a:solidFill>
                <a:latin typeface="Raleway"/>
              </a:rPr>
              <a:t>You'll need historical stock price data for your time series. You can obtain this data from various sources, including online financial APIs or by using libraries like </a:t>
            </a:r>
            <a:r>
              <a:rPr lang="en-US" sz="3964">
                <a:solidFill>
                  <a:srgbClr val="000000"/>
                </a:solidFill>
                <a:latin typeface="Raleway Semi-Bold"/>
              </a:rPr>
              <a:t>pandas-datareader</a:t>
            </a:r>
            <a:r>
              <a:rPr lang="en-US" sz="3964">
                <a:solidFill>
                  <a:srgbClr val="000000"/>
                </a:solidFill>
                <a:latin typeface="Raleway"/>
              </a:rPr>
              <a:t>. For this example, let's assume you have a CSV file with the historical stock price data.</a:t>
            </a:r>
          </a:p>
          <a:p>
            <a:pPr>
              <a:lnSpc>
                <a:spcPts val="5549"/>
              </a:lnSpc>
            </a:pPr>
            <a:r>
              <a:rPr lang="en-US" sz="3964">
                <a:solidFill>
                  <a:srgbClr val="FFDE59"/>
                </a:solidFill>
                <a:latin typeface="Raleway Bold"/>
              </a:rPr>
              <a:t># Load historical stock price data from a CSV file</a:t>
            </a:r>
          </a:p>
          <a:p>
            <a:pPr>
              <a:lnSpc>
                <a:spcPts val="5549"/>
              </a:lnSpc>
            </a:pPr>
            <a:r>
              <a:rPr lang="en-US" sz="3964">
                <a:solidFill>
                  <a:srgbClr val="FFDE59"/>
                </a:solidFill>
                <a:latin typeface="Raleway Bold"/>
              </a:rPr>
              <a:t>df = pd.read_csv('stock_price_data.csv').</a:t>
            </a:r>
          </a:p>
          <a:p>
            <a:pPr>
              <a:lnSpc>
                <a:spcPts val="5549"/>
              </a:lnSpc>
            </a:pPr>
            <a:r>
              <a:rPr lang="en-US" sz="3964">
                <a:solidFill>
                  <a:srgbClr val="000000"/>
                </a:solidFill>
                <a:latin typeface="Raleway Bold"/>
              </a:rPr>
              <a:t>Set the Date as the Index:</a:t>
            </a:r>
          </a:p>
          <a:p>
            <a:pPr>
              <a:lnSpc>
                <a:spcPts val="5549"/>
              </a:lnSpc>
            </a:pPr>
            <a:r>
              <a:rPr lang="en-US" sz="3964">
                <a:solidFill>
                  <a:srgbClr val="000000"/>
                </a:solidFill>
                <a:latin typeface="Raleway"/>
              </a:rPr>
              <a:t>In</a:t>
            </a:r>
            <a:r>
              <a:rPr lang="en-US" sz="3964">
                <a:solidFill>
                  <a:srgbClr val="000000"/>
                </a:solidFill>
                <a:latin typeface="Raleway Bold"/>
              </a:rPr>
              <a:t> </a:t>
            </a:r>
            <a:r>
              <a:rPr lang="en-US" sz="3964">
                <a:solidFill>
                  <a:srgbClr val="000000"/>
                </a:solidFill>
                <a:latin typeface="Raleway"/>
              </a:rPr>
              <a:t>a time series, the date is usually set as the index to allow for time-based indexing and analysis. If the date is not already set as the index, </a:t>
            </a:r>
          </a:p>
          <a:p>
            <a:pPr>
              <a:lnSpc>
                <a:spcPts val="5549"/>
              </a:lnSpc>
            </a:pPr>
            <a:r>
              <a:rPr lang="en-US" sz="3964">
                <a:solidFill>
                  <a:srgbClr val="000000"/>
                </a:solidFill>
                <a:latin typeface="Raleway"/>
              </a:rPr>
              <a:t>.</a:t>
            </a:r>
            <a:r>
              <a:rPr lang="en-US" sz="3964">
                <a:solidFill>
                  <a:srgbClr val="FFDE59"/>
                </a:solidFill>
                <a:latin typeface="Raleway Bold"/>
              </a:rPr>
              <a:t># Set the 'Date' column as the index</a:t>
            </a:r>
          </a:p>
          <a:p>
            <a:pPr>
              <a:lnSpc>
                <a:spcPts val="5549"/>
              </a:lnSpc>
            </a:pPr>
            <a:r>
              <a:rPr lang="en-US" sz="3964">
                <a:solidFill>
                  <a:srgbClr val="FFDE59"/>
                </a:solidFill>
                <a:latin typeface="Raleway Bold"/>
              </a:rPr>
              <a:t>df['Date'] = pd.to_datetime(df['Date'])</a:t>
            </a:r>
          </a:p>
          <a:p>
            <a:pPr>
              <a:lnSpc>
                <a:spcPts val="5549"/>
              </a:lnSpc>
            </a:pPr>
            <a:r>
              <a:rPr lang="en-US" sz="3964">
                <a:solidFill>
                  <a:srgbClr val="FFDE59"/>
                </a:solidFill>
                <a:latin typeface="Raleway Bold"/>
              </a:rPr>
              <a:t>df.set_index('Date', inplace=True)</a:t>
            </a:r>
          </a:p>
          <a:p>
            <a:pPr>
              <a:lnSpc>
                <a:spcPts val="5549"/>
              </a:lnSpc>
            </a:pPr>
            <a:endParaRPr lang="en-US" sz="3964">
              <a:solidFill>
                <a:srgbClr val="FFDE59"/>
              </a:solidFill>
              <a:latin typeface="Raleway Bold"/>
            </a:endParaRPr>
          </a:p>
          <a:p>
            <a:pPr>
              <a:lnSpc>
                <a:spcPts val="5549"/>
              </a:lnSpc>
            </a:pPr>
            <a:endParaRPr lang="en-US" sz="3964">
              <a:solidFill>
                <a:srgbClr val="FFDE59"/>
              </a:solidFill>
              <a:latin typeface="Raleway Bold"/>
            </a:endParaRPr>
          </a:p>
          <a:p>
            <a:pPr>
              <a:lnSpc>
                <a:spcPts val="5549"/>
              </a:lnSpc>
            </a:pPr>
            <a:endParaRPr lang="en-US" sz="3964">
              <a:solidFill>
                <a:srgbClr val="FFDE59"/>
              </a:solidFill>
              <a:latin typeface="Raleway Bold"/>
            </a:endParaRPr>
          </a:p>
          <a:p>
            <a:pPr>
              <a:lnSpc>
                <a:spcPts val="5549"/>
              </a:lnSpc>
            </a:pPr>
            <a:endParaRPr lang="en-US" sz="3964">
              <a:solidFill>
                <a:srgbClr val="FFDE59"/>
              </a:solidFill>
              <a:latin typeface="Raleway Bo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EEFAFF"/>
        </a:solidFill>
        <a:effectLst/>
      </p:bgPr>
    </p:bg>
    <p:spTree>
      <p:nvGrpSpPr>
        <p:cNvPr id="1" name=""/>
        <p:cNvGrpSpPr/>
        <p:nvPr/>
      </p:nvGrpSpPr>
      <p:grpSpPr>
        <a:xfrm>
          <a:off x="0" y="0"/>
          <a:ext cx="0" cy="0"/>
          <a:chOff x="0" y="0"/>
          <a:chExt cx="0" cy="0"/>
        </a:xfrm>
      </p:grpSpPr>
      <p:sp>
        <p:nvSpPr>
          <p:cNvPr id="2" name="Freeform 2"/>
          <p:cNvSpPr/>
          <p:nvPr/>
        </p:nvSpPr>
        <p:spPr>
          <a:xfrm rot="1033578">
            <a:off x="11990133" y="2752725"/>
            <a:ext cx="9152475" cy="8229600"/>
          </a:xfrm>
          <a:custGeom>
            <a:avLst/>
            <a:gdLst/>
            <a:ahLst/>
            <a:cxnLst/>
            <a:rect l="l" t="t" r="r" b="b"/>
            <a:pathLst>
              <a:path w="9152475" h="8229600">
                <a:moveTo>
                  <a:pt x="0" y="0"/>
                </a:moveTo>
                <a:lnTo>
                  <a:pt x="9152475" y="0"/>
                </a:lnTo>
                <a:lnTo>
                  <a:pt x="9152475" y="8229600"/>
                </a:lnTo>
                <a:lnTo>
                  <a:pt x="0" y="8229600"/>
                </a:lnTo>
                <a:lnTo>
                  <a:pt x="0" y="0"/>
                </a:lnTo>
                <a:close/>
              </a:path>
            </a:pathLst>
          </a:custGeom>
          <a:blipFill>
            <a:blip r:embed="rId2"/>
            <a:stretch>
              <a:fillRect/>
            </a:stretch>
          </a:blipFill>
        </p:spPr>
      </p:sp>
      <p:sp>
        <p:nvSpPr>
          <p:cNvPr id="3" name="TextBox 3"/>
          <p:cNvSpPr txBox="1"/>
          <p:nvPr/>
        </p:nvSpPr>
        <p:spPr>
          <a:xfrm>
            <a:off x="0" y="248567"/>
            <a:ext cx="18083124" cy="14001750"/>
          </a:xfrm>
          <a:prstGeom prst="rect">
            <a:avLst/>
          </a:prstGeom>
        </p:spPr>
        <p:txBody>
          <a:bodyPr lIns="0" tIns="0" rIns="0" bIns="0" rtlCol="0" anchor="t">
            <a:spAutoFit/>
          </a:bodyPr>
          <a:lstStyle/>
          <a:p>
            <a:pPr>
              <a:lnSpc>
                <a:spcPts val="5280"/>
              </a:lnSpc>
            </a:pPr>
            <a:r>
              <a:rPr lang="en-US" sz="4400">
                <a:solidFill>
                  <a:srgbClr val="000000"/>
                </a:solidFill>
                <a:latin typeface="Eczar Bold"/>
              </a:rPr>
              <a:t>Create the Time Series:</a:t>
            </a:r>
          </a:p>
          <a:p>
            <a:pPr>
              <a:lnSpc>
                <a:spcPts val="5280"/>
              </a:lnSpc>
            </a:pPr>
            <a:r>
              <a:rPr lang="en-US" sz="4400">
                <a:solidFill>
                  <a:srgbClr val="000000"/>
                </a:solidFill>
                <a:latin typeface="Eczar"/>
              </a:rPr>
              <a:t>You can create a Pandas Series from one of the columns in your DataFrame. For example, if you want to create a time series for the closing prices.</a:t>
            </a:r>
          </a:p>
          <a:p>
            <a:pPr>
              <a:lnSpc>
                <a:spcPts val="5280"/>
              </a:lnSpc>
            </a:pPr>
            <a:r>
              <a:rPr lang="en-US" sz="4400">
                <a:solidFill>
                  <a:srgbClr val="7ED957"/>
                </a:solidFill>
                <a:latin typeface="Eczar Bold"/>
              </a:rPr>
              <a:t> Create a time series for closing prices</a:t>
            </a:r>
          </a:p>
          <a:p>
            <a:pPr>
              <a:lnSpc>
                <a:spcPts val="5280"/>
              </a:lnSpc>
            </a:pPr>
            <a:r>
              <a:rPr lang="en-US" sz="4400">
                <a:solidFill>
                  <a:srgbClr val="7ED957"/>
                </a:solidFill>
                <a:latin typeface="Eczar Bold"/>
              </a:rPr>
              <a:t>closing_price_series = df['Close']</a:t>
            </a:r>
          </a:p>
          <a:p>
            <a:pPr>
              <a:lnSpc>
                <a:spcPts val="5280"/>
              </a:lnSpc>
            </a:pPr>
            <a:r>
              <a:rPr lang="en-US" sz="4400">
                <a:solidFill>
                  <a:srgbClr val="000000"/>
                </a:solidFill>
                <a:latin typeface="Eczar Bold"/>
              </a:rPr>
              <a:t>Visualize the Time Series:</a:t>
            </a:r>
          </a:p>
          <a:p>
            <a:pPr>
              <a:lnSpc>
                <a:spcPts val="5280"/>
              </a:lnSpc>
            </a:pPr>
            <a:r>
              <a:rPr lang="en-US" sz="4400">
                <a:solidFill>
                  <a:srgbClr val="000000"/>
                </a:solidFill>
                <a:latin typeface="Eczar"/>
              </a:rPr>
              <a:t>You can visualize the time series using Matplotlib or any other plotting library. For instance, to create a simple line chart.</a:t>
            </a:r>
          </a:p>
          <a:p>
            <a:pPr>
              <a:lnSpc>
                <a:spcPts val="5280"/>
              </a:lnSpc>
            </a:pPr>
            <a:r>
              <a:rPr lang="en-US" sz="4400">
                <a:solidFill>
                  <a:srgbClr val="7ED957"/>
                </a:solidFill>
                <a:latin typeface="Eczar Bold"/>
              </a:rPr>
              <a:t>import matplotlib.pyplot as plt</a:t>
            </a:r>
          </a:p>
          <a:p>
            <a:pPr>
              <a:lnSpc>
                <a:spcPts val="5280"/>
              </a:lnSpc>
            </a:pPr>
            <a:r>
              <a:rPr lang="en-US" sz="4400">
                <a:solidFill>
                  <a:srgbClr val="7ED957"/>
                </a:solidFill>
                <a:latin typeface="Eczar Bold"/>
              </a:rPr>
              <a:t>plt.figure(figsize=(12, 6))</a:t>
            </a:r>
          </a:p>
          <a:p>
            <a:pPr>
              <a:lnSpc>
                <a:spcPts val="5280"/>
              </a:lnSpc>
            </a:pPr>
            <a:r>
              <a:rPr lang="en-US" sz="4400">
                <a:solidFill>
                  <a:srgbClr val="7ED957"/>
                </a:solidFill>
                <a:latin typeface="Eczar Bold"/>
              </a:rPr>
              <a:t>plt.plot(closing_price_series.index, closing_price_series.values, label='Closing Price', color='blue')</a:t>
            </a:r>
          </a:p>
          <a:p>
            <a:pPr>
              <a:lnSpc>
                <a:spcPts val="5280"/>
              </a:lnSpc>
            </a:pPr>
            <a:r>
              <a:rPr lang="en-US" sz="4400">
                <a:solidFill>
                  <a:srgbClr val="7ED957"/>
                </a:solidFill>
                <a:latin typeface="Eczar Bold"/>
              </a:rPr>
              <a:t>plt.xlabel('Date')</a:t>
            </a:r>
          </a:p>
          <a:p>
            <a:pPr>
              <a:lnSpc>
                <a:spcPts val="5280"/>
              </a:lnSpc>
            </a:pPr>
            <a:r>
              <a:rPr lang="en-US" sz="4400">
                <a:solidFill>
                  <a:srgbClr val="7ED957"/>
                </a:solidFill>
                <a:latin typeface="Eczar Bold"/>
              </a:rPr>
              <a:t>plt.ylabel('Price')</a:t>
            </a:r>
          </a:p>
          <a:p>
            <a:pPr>
              <a:lnSpc>
                <a:spcPts val="5280"/>
              </a:lnSpc>
            </a:pPr>
            <a:endParaRPr lang="en-US" sz="4400">
              <a:solidFill>
                <a:srgbClr val="7ED957"/>
              </a:solidFill>
              <a:latin typeface="Eczar Bold"/>
            </a:endParaRPr>
          </a:p>
          <a:p>
            <a:pPr>
              <a:lnSpc>
                <a:spcPts val="5280"/>
              </a:lnSpc>
            </a:pPr>
            <a:endParaRPr lang="en-US" sz="4400">
              <a:solidFill>
                <a:srgbClr val="7ED957"/>
              </a:solidFill>
              <a:latin typeface="Eczar Bold"/>
            </a:endParaRPr>
          </a:p>
          <a:p>
            <a:pPr>
              <a:lnSpc>
                <a:spcPts val="5280"/>
              </a:lnSpc>
            </a:pPr>
            <a:endParaRPr lang="en-US" sz="4400">
              <a:solidFill>
                <a:srgbClr val="7ED957"/>
              </a:solidFill>
              <a:latin typeface="Eczar Bold"/>
            </a:endParaRPr>
          </a:p>
          <a:p>
            <a:pPr>
              <a:lnSpc>
                <a:spcPts val="5280"/>
              </a:lnSpc>
            </a:pPr>
            <a:endParaRPr lang="en-US" sz="4400">
              <a:solidFill>
                <a:srgbClr val="7ED957"/>
              </a:solidFill>
              <a:latin typeface="Eczar Bold"/>
            </a:endParaRPr>
          </a:p>
          <a:p>
            <a:pPr>
              <a:lnSpc>
                <a:spcPts val="5280"/>
              </a:lnSpc>
            </a:pPr>
            <a:endParaRPr lang="en-US" sz="4400">
              <a:solidFill>
                <a:srgbClr val="7ED957"/>
              </a:solidFill>
              <a:latin typeface="Eczar Bold"/>
            </a:endParaRPr>
          </a:p>
          <a:p>
            <a:pPr marL="0" lvl="0" indent="0">
              <a:lnSpc>
                <a:spcPts val="5280"/>
              </a:lnSpc>
              <a:spcBef>
                <a:spcPct val="0"/>
              </a:spcBef>
            </a:pPr>
            <a:endParaRPr lang="en-US" sz="4400">
              <a:solidFill>
                <a:srgbClr val="7ED957"/>
              </a:solidFill>
              <a:latin typeface="Eczar Bold"/>
            </a:endParaRPr>
          </a:p>
        </p:txBody>
      </p:sp>
      <p:sp>
        <p:nvSpPr>
          <p:cNvPr id="4" name="Freeform 4"/>
          <p:cNvSpPr/>
          <p:nvPr/>
        </p:nvSpPr>
        <p:spPr>
          <a:xfrm rot="2800797">
            <a:off x="660592" y="7922182"/>
            <a:ext cx="5573082" cy="6196616"/>
          </a:xfrm>
          <a:custGeom>
            <a:avLst/>
            <a:gdLst/>
            <a:ahLst/>
            <a:cxnLst/>
            <a:rect l="l" t="t" r="r" b="b"/>
            <a:pathLst>
              <a:path w="5573082" h="6196616">
                <a:moveTo>
                  <a:pt x="0" y="0"/>
                </a:moveTo>
                <a:lnTo>
                  <a:pt x="5573082" y="0"/>
                </a:lnTo>
                <a:lnTo>
                  <a:pt x="5573082" y="6196616"/>
                </a:lnTo>
                <a:lnTo>
                  <a:pt x="0" y="6196616"/>
                </a:lnTo>
                <a:lnTo>
                  <a:pt x="0" y="0"/>
                </a:lnTo>
                <a:close/>
              </a:path>
            </a:pathLst>
          </a:custGeom>
          <a:blipFill>
            <a:blip r:embed="rId3"/>
            <a:stretch>
              <a:fillRect/>
            </a:stretch>
          </a:blipFill>
        </p:spPr>
      </p:sp>
      <p:sp>
        <p:nvSpPr>
          <p:cNvPr id="5" name="Freeform 5"/>
          <p:cNvSpPr/>
          <p:nvPr/>
        </p:nvSpPr>
        <p:spPr>
          <a:xfrm rot="-10800000" flipV="1">
            <a:off x="-406406" y="8483600"/>
            <a:ext cx="18694406" cy="4605433"/>
          </a:xfrm>
          <a:custGeom>
            <a:avLst/>
            <a:gdLst/>
            <a:ahLst/>
            <a:cxnLst/>
            <a:rect l="l" t="t" r="r" b="b"/>
            <a:pathLst>
              <a:path w="18694406" h="4605433">
                <a:moveTo>
                  <a:pt x="0" y="4605433"/>
                </a:moveTo>
                <a:lnTo>
                  <a:pt x="18694406" y="4605433"/>
                </a:lnTo>
                <a:lnTo>
                  <a:pt x="18694406" y="0"/>
                </a:lnTo>
                <a:lnTo>
                  <a:pt x="0" y="0"/>
                </a:lnTo>
                <a:lnTo>
                  <a:pt x="0" y="4605433"/>
                </a:lnTo>
                <a:close/>
              </a:path>
            </a:pathLst>
          </a:custGeom>
          <a:blipFill>
            <a:blip r:embed="rId4"/>
            <a:stretch>
              <a:fillRect t="-7590" b="-7590"/>
            </a:stretch>
          </a:blipFill>
        </p:spPr>
      </p:sp>
      <p:sp>
        <p:nvSpPr>
          <p:cNvPr id="6" name="Freeform 6"/>
          <p:cNvSpPr/>
          <p:nvPr/>
        </p:nvSpPr>
        <p:spPr>
          <a:xfrm rot="2800797">
            <a:off x="5895642" y="8074582"/>
            <a:ext cx="5573082" cy="6196616"/>
          </a:xfrm>
          <a:custGeom>
            <a:avLst/>
            <a:gdLst/>
            <a:ahLst/>
            <a:cxnLst/>
            <a:rect l="l" t="t" r="r" b="b"/>
            <a:pathLst>
              <a:path w="5573082" h="6196616">
                <a:moveTo>
                  <a:pt x="0" y="0"/>
                </a:moveTo>
                <a:lnTo>
                  <a:pt x="5573082" y="0"/>
                </a:lnTo>
                <a:lnTo>
                  <a:pt x="5573082" y="6196616"/>
                </a:lnTo>
                <a:lnTo>
                  <a:pt x="0" y="6196616"/>
                </a:lnTo>
                <a:lnTo>
                  <a:pt x="0" y="0"/>
                </a:lnTo>
                <a:close/>
              </a:path>
            </a:pathLst>
          </a:custGeom>
          <a:blipFill>
            <a:blip r:embed="rId3"/>
            <a:stretch>
              <a:fillRect/>
            </a:stretch>
          </a:blipFill>
        </p:spPr>
      </p:sp>
      <p:sp>
        <p:nvSpPr>
          <p:cNvPr id="7" name="Freeform 7"/>
          <p:cNvSpPr/>
          <p:nvPr/>
        </p:nvSpPr>
        <p:spPr>
          <a:xfrm rot="2800797">
            <a:off x="11130692" y="8226982"/>
            <a:ext cx="5573082" cy="6196616"/>
          </a:xfrm>
          <a:custGeom>
            <a:avLst/>
            <a:gdLst/>
            <a:ahLst/>
            <a:cxnLst/>
            <a:rect l="l" t="t" r="r" b="b"/>
            <a:pathLst>
              <a:path w="5573082" h="6196616">
                <a:moveTo>
                  <a:pt x="0" y="0"/>
                </a:moveTo>
                <a:lnTo>
                  <a:pt x="5573082" y="0"/>
                </a:lnTo>
                <a:lnTo>
                  <a:pt x="5573082" y="6196616"/>
                </a:lnTo>
                <a:lnTo>
                  <a:pt x="0" y="6196616"/>
                </a:lnTo>
                <a:lnTo>
                  <a:pt x="0" y="0"/>
                </a:lnTo>
                <a:close/>
              </a:path>
            </a:pathLst>
          </a:custGeom>
          <a:blipFill>
            <a:blip r:embed="rId3"/>
            <a:stretch>
              <a:fillRect/>
            </a:stretch>
          </a:blipFill>
        </p:spPr>
      </p:sp>
      <p:sp>
        <p:nvSpPr>
          <p:cNvPr id="8" name="Freeform 8"/>
          <p:cNvSpPr/>
          <p:nvPr/>
        </p:nvSpPr>
        <p:spPr>
          <a:xfrm rot="2800797">
            <a:off x="16365742" y="8379382"/>
            <a:ext cx="5573082" cy="6196616"/>
          </a:xfrm>
          <a:custGeom>
            <a:avLst/>
            <a:gdLst/>
            <a:ahLst/>
            <a:cxnLst/>
            <a:rect l="l" t="t" r="r" b="b"/>
            <a:pathLst>
              <a:path w="5573082" h="6196616">
                <a:moveTo>
                  <a:pt x="0" y="0"/>
                </a:moveTo>
                <a:lnTo>
                  <a:pt x="5573082" y="0"/>
                </a:lnTo>
                <a:lnTo>
                  <a:pt x="5573082" y="6196616"/>
                </a:lnTo>
                <a:lnTo>
                  <a:pt x="0" y="6196616"/>
                </a:lnTo>
                <a:lnTo>
                  <a:pt x="0" y="0"/>
                </a:lnTo>
                <a:close/>
              </a:path>
            </a:pathLst>
          </a:custGeom>
          <a:blipFill>
            <a:blip r:embed="rId3"/>
            <a:stretch>
              <a:fillRect/>
            </a:stretch>
          </a:blipFill>
        </p:spPr>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EEFAFF"/>
        </a:solidFill>
        <a:effectLst/>
      </p:bgPr>
    </p:bg>
    <p:spTree>
      <p:nvGrpSpPr>
        <p:cNvPr id="1" name=""/>
        <p:cNvGrpSpPr/>
        <p:nvPr/>
      </p:nvGrpSpPr>
      <p:grpSpPr>
        <a:xfrm>
          <a:off x="0" y="0"/>
          <a:ext cx="0" cy="0"/>
          <a:chOff x="0" y="0"/>
          <a:chExt cx="0" cy="0"/>
        </a:xfrm>
      </p:grpSpPr>
      <p:sp>
        <p:nvSpPr>
          <p:cNvPr id="2" name="Freeform 2"/>
          <p:cNvSpPr/>
          <p:nvPr/>
        </p:nvSpPr>
        <p:spPr>
          <a:xfrm rot="2984660">
            <a:off x="15459392" y="3510579"/>
            <a:ext cx="5029200" cy="4114800"/>
          </a:xfrm>
          <a:custGeom>
            <a:avLst/>
            <a:gdLst/>
            <a:ahLst/>
            <a:cxnLst/>
            <a:rect l="l" t="t" r="r" b="b"/>
            <a:pathLst>
              <a:path w="5029200" h="4114800">
                <a:moveTo>
                  <a:pt x="0" y="0"/>
                </a:moveTo>
                <a:lnTo>
                  <a:pt x="5029200" y="0"/>
                </a:lnTo>
                <a:lnTo>
                  <a:pt x="5029200" y="4114800"/>
                </a:lnTo>
                <a:lnTo>
                  <a:pt x="0" y="4114800"/>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10119339" y="-4507184"/>
            <a:ext cx="10029895" cy="9014368"/>
          </a:xfrm>
          <a:custGeom>
            <a:avLst/>
            <a:gdLst/>
            <a:ahLst/>
            <a:cxnLst/>
            <a:rect l="l" t="t" r="r" b="b"/>
            <a:pathLst>
              <a:path w="10029895" h="9014368">
                <a:moveTo>
                  <a:pt x="0" y="0"/>
                </a:moveTo>
                <a:lnTo>
                  <a:pt x="10029894" y="0"/>
                </a:lnTo>
                <a:lnTo>
                  <a:pt x="10029894" y="9014368"/>
                </a:lnTo>
                <a:lnTo>
                  <a:pt x="0" y="9014368"/>
                </a:lnTo>
                <a:lnTo>
                  <a:pt x="0" y="0"/>
                </a:lnTo>
                <a:close/>
              </a:path>
            </a:pathLst>
          </a:custGeom>
          <a:blipFill>
            <a:blip r:embed="rId4"/>
            <a:stretch>
              <a:fillRect/>
            </a:stretch>
          </a:blipFill>
        </p:spPr>
      </p:sp>
      <p:sp>
        <p:nvSpPr>
          <p:cNvPr id="4" name="Freeform 4"/>
          <p:cNvSpPr/>
          <p:nvPr/>
        </p:nvSpPr>
        <p:spPr>
          <a:xfrm rot="-1264648">
            <a:off x="-2042291" y="3086100"/>
            <a:ext cx="5029200" cy="4114800"/>
          </a:xfrm>
          <a:custGeom>
            <a:avLst/>
            <a:gdLst/>
            <a:ahLst/>
            <a:cxnLst/>
            <a:rect l="l" t="t" r="r" b="b"/>
            <a:pathLst>
              <a:path w="5029200" h="4114800">
                <a:moveTo>
                  <a:pt x="0" y="0"/>
                </a:moveTo>
                <a:lnTo>
                  <a:pt x="5029200" y="0"/>
                </a:lnTo>
                <a:lnTo>
                  <a:pt x="5029200" y="4114800"/>
                </a:lnTo>
                <a:lnTo>
                  <a:pt x="0" y="4114800"/>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5" name="Freeform 5"/>
          <p:cNvSpPr/>
          <p:nvPr/>
        </p:nvSpPr>
        <p:spPr>
          <a:xfrm>
            <a:off x="-5014947" y="4938208"/>
            <a:ext cx="10029895" cy="9014368"/>
          </a:xfrm>
          <a:custGeom>
            <a:avLst/>
            <a:gdLst/>
            <a:ahLst/>
            <a:cxnLst/>
            <a:rect l="l" t="t" r="r" b="b"/>
            <a:pathLst>
              <a:path w="10029895" h="9014368">
                <a:moveTo>
                  <a:pt x="0" y="0"/>
                </a:moveTo>
                <a:lnTo>
                  <a:pt x="10029894" y="0"/>
                </a:lnTo>
                <a:lnTo>
                  <a:pt x="10029894" y="9014368"/>
                </a:lnTo>
                <a:lnTo>
                  <a:pt x="0" y="9014368"/>
                </a:lnTo>
                <a:lnTo>
                  <a:pt x="0" y="0"/>
                </a:lnTo>
                <a:close/>
              </a:path>
            </a:pathLst>
          </a:custGeom>
          <a:blipFill>
            <a:blip r:embed="rId4"/>
            <a:stretch>
              <a:fillRect/>
            </a:stretch>
          </a:blipFill>
        </p:spPr>
      </p:sp>
      <p:sp>
        <p:nvSpPr>
          <p:cNvPr id="6" name="Freeform 6"/>
          <p:cNvSpPr/>
          <p:nvPr/>
        </p:nvSpPr>
        <p:spPr>
          <a:xfrm>
            <a:off x="13917678" y="-3086100"/>
            <a:ext cx="7406640" cy="8229600"/>
          </a:xfrm>
          <a:custGeom>
            <a:avLst/>
            <a:gdLst/>
            <a:ahLst/>
            <a:cxnLst/>
            <a:rect l="l" t="t" r="r" b="b"/>
            <a:pathLst>
              <a:path w="7406640" h="8229600">
                <a:moveTo>
                  <a:pt x="0" y="0"/>
                </a:moveTo>
                <a:lnTo>
                  <a:pt x="7406640" y="0"/>
                </a:lnTo>
                <a:lnTo>
                  <a:pt x="7406640" y="8229600"/>
                </a:lnTo>
                <a:lnTo>
                  <a:pt x="0" y="8229600"/>
                </a:lnTo>
                <a:lnTo>
                  <a:pt x="0" y="0"/>
                </a:lnTo>
                <a:close/>
              </a:path>
            </a:pathLst>
          </a:custGeom>
          <a:blipFill>
            <a:blip r:embed="rId5"/>
            <a:stretch>
              <a:fillRect/>
            </a:stretch>
          </a:blipFill>
        </p:spPr>
      </p:sp>
      <p:sp>
        <p:nvSpPr>
          <p:cNvPr id="7" name="Freeform 7"/>
          <p:cNvSpPr/>
          <p:nvPr/>
        </p:nvSpPr>
        <p:spPr>
          <a:xfrm rot="6495018">
            <a:off x="-1249695" y="5438343"/>
            <a:ext cx="7406640" cy="8229600"/>
          </a:xfrm>
          <a:custGeom>
            <a:avLst/>
            <a:gdLst/>
            <a:ahLst/>
            <a:cxnLst/>
            <a:rect l="l" t="t" r="r" b="b"/>
            <a:pathLst>
              <a:path w="7406640" h="8229600">
                <a:moveTo>
                  <a:pt x="0" y="0"/>
                </a:moveTo>
                <a:lnTo>
                  <a:pt x="7406640" y="0"/>
                </a:lnTo>
                <a:lnTo>
                  <a:pt x="7406640" y="8229600"/>
                </a:lnTo>
                <a:lnTo>
                  <a:pt x="0" y="8229600"/>
                </a:lnTo>
                <a:lnTo>
                  <a:pt x="0" y="0"/>
                </a:lnTo>
                <a:close/>
              </a:path>
            </a:pathLst>
          </a:custGeom>
          <a:blipFill>
            <a:blip r:embed="rId5"/>
            <a:stretch>
              <a:fillRect/>
            </a:stretch>
          </a:blipFill>
        </p:spPr>
      </p:sp>
      <p:sp>
        <p:nvSpPr>
          <p:cNvPr id="8" name="TextBox 8"/>
          <p:cNvSpPr txBox="1"/>
          <p:nvPr/>
        </p:nvSpPr>
        <p:spPr>
          <a:xfrm>
            <a:off x="-314008" y="38100"/>
            <a:ext cx="18288000" cy="1254135"/>
          </a:xfrm>
          <a:prstGeom prst="rect">
            <a:avLst/>
          </a:prstGeom>
        </p:spPr>
        <p:txBody>
          <a:bodyPr lIns="0" tIns="0" rIns="0" bIns="0" rtlCol="0" anchor="t">
            <a:spAutoFit/>
          </a:bodyPr>
          <a:lstStyle/>
          <a:p>
            <a:pPr algn="ctr">
              <a:lnSpc>
                <a:spcPts val="9776"/>
              </a:lnSpc>
            </a:pPr>
            <a:r>
              <a:rPr lang="en-US" sz="8501">
                <a:solidFill>
                  <a:srgbClr val="273384"/>
                </a:solidFill>
                <a:latin typeface="Eczar Bold"/>
              </a:rPr>
              <a:t>PLT.PLOT(SORE,EXPECTANCY) </a:t>
            </a:r>
          </a:p>
        </p:txBody>
      </p:sp>
      <p:sp>
        <p:nvSpPr>
          <p:cNvPr id="9" name="Freeform 9"/>
          <p:cNvSpPr/>
          <p:nvPr/>
        </p:nvSpPr>
        <p:spPr>
          <a:xfrm rot="-2700000">
            <a:off x="-1551070" y="-4895564"/>
            <a:ext cx="7406640" cy="8229600"/>
          </a:xfrm>
          <a:custGeom>
            <a:avLst/>
            <a:gdLst/>
            <a:ahLst/>
            <a:cxnLst/>
            <a:rect l="l" t="t" r="r" b="b"/>
            <a:pathLst>
              <a:path w="7406640" h="8229600">
                <a:moveTo>
                  <a:pt x="0" y="0"/>
                </a:moveTo>
                <a:lnTo>
                  <a:pt x="7406640" y="0"/>
                </a:lnTo>
                <a:lnTo>
                  <a:pt x="7406640" y="8229600"/>
                </a:lnTo>
                <a:lnTo>
                  <a:pt x="0" y="8229600"/>
                </a:lnTo>
                <a:lnTo>
                  <a:pt x="0" y="0"/>
                </a:lnTo>
                <a:close/>
              </a:path>
            </a:pathLst>
          </a:custGeom>
          <a:blipFill>
            <a:blip r:embed="rId5"/>
            <a:stretch>
              <a:fillRect/>
            </a:stretch>
          </a:blipFill>
        </p:spPr>
      </p:sp>
      <p:sp>
        <p:nvSpPr>
          <p:cNvPr id="10" name="Freeform 10"/>
          <p:cNvSpPr/>
          <p:nvPr/>
        </p:nvSpPr>
        <p:spPr>
          <a:xfrm rot="-3442328">
            <a:off x="12759754" y="6160928"/>
            <a:ext cx="7406640" cy="8229600"/>
          </a:xfrm>
          <a:custGeom>
            <a:avLst/>
            <a:gdLst/>
            <a:ahLst/>
            <a:cxnLst/>
            <a:rect l="l" t="t" r="r" b="b"/>
            <a:pathLst>
              <a:path w="7406640" h="8229600">
                <a:moveTo>
                  <a:pt x="0" y="0"/>
                </a:moveTo>
                <a:lnTo>
                  <a:pt x="7406640" y="0"/>
                </a:lnTo>
                <a:lnTo>
                  <a:pt x="7406640" y="8229600"/>
                </a:lnTo>
                <a:lnTo>
                  <a:pt x="0" y="8229600"/>
                </a:lnTo>
                <a:lnTo>
                  <a:pt x="0" y="0"/>
                </a:lnTo>
                <a:close/>
              </a:path>
            </a:pathLst>
          </a:custGeom>
          <a:blipFill>
            <a:blip r:embed="rId5"/>
            <a:stretch>
              <a:fillRect/>
            </a:stretch>
          </a:blipFill>
        </p:spPr>
      </p:sp>
      <p:sp>
        <p:nvSpPr>
          <p:cNvPr id="11" name="TextBox 11"/>
          <p:cNvSpPr txBox="1"/>
          <p:nvPr/>
        </p:nvSpPr>
        <p:spPr>
          <a:xfrm>
            <a:off x="0" y="1688393"/>
            <a:ext cx="18288000" cy="9144160"/>
          </a:xfrm>
          <a:prstGeom prst="rect">
            <a:avLst/>
          </a:prstGeom>
        </p:spPr>
        <p:txBody>
          <a:bodyPr lIns="0" tIns="0" rIns="0" bIns="0" rtlCol="0" anchor="t">
            <a:spAutoFit/>
          </a:bodyPr>
          <a:lstStyle/>
          <a:p>
            <a:pPr algn="just">
              <a:lnSpc>
                <a:spcPts val="5530"/>
              </a:lnSpc>
            </a:pPr>
            <a:r>
              <a:rPr lang="en-US" sz="3922">
                <a:solidFill>
                  <a:srgbClr val="000000"/>
                </a:solidFill>
                <a:latin typeface="Lovelace Bold"/>
              </a:rPr>
              <a:t>The plt.plot() function in Python is used for creating line plots, and it can be used for visualizing various types of data, including stock price predictions or any time series data. Let's break down the function and provide a sample code snippet for stock price prediction:</a:t>
            </a:r>
          </a:p>
          <a:p>
            <a:pPr algn="just">
              <a:lnSpc>
                <a:spcPts val="5530"/>
              </a:lnSpc>
            </a:pPr>
            <a:r>
              <a:rPr lang="en-US" sz="3922">
                <a:solidFill>
                  <a:srgbClr val="000000"/>
                </a:solidFill>
                <a:latin typeface="Lovelace Bold"/>
              </a:rPr>
              <a:t>Short Notes on plt.plot() Function:</a:t>
            </a:r>
          </a:p>
          <a:p>
            <a:pPr marL="846887" lvl="1" indent="-423444" algn="just">
              <a:lnSpc>
                <a:spcPts val="5530"/>
              </a:lnSpc>
              <a:buFont typeface="Arial"/>
              <a:buChar char="•"/>
            </a:pPr>
            <a:r>
              <a:rPr lang="en-US" sz="3922">
                <a:solidFill>
                  <a:srgbClr val="000000"/>
                </a:solidFill>
                <a:latin typeface="Lovelace Bold"/>
              </a:rPr>
              <a:t>plt.plot(x, y, format, ...): This function is used to create line plots.</a:t>
            </a:r>
          </a:p>
          <a:p>
            <a:pPr marL="846887" lvl="1" indent="-423444" algn="just">
              <a:lnSpc>
                <a:spcPts val="5530"/>
              </a:lnSpc>
              <a:buFont typeface="Arial"/>
              <a:buChar char="•"/>
            </a:pPr>
            <a:r>
              <a:rPr lang="en-US" sz="3922">
                <a:solidFill>
                  <a:srgbClr val="000000"/>
                </a:solidFill>
                <a:latin typeface="Lovelace Bold"/>
              </a:rPr>
              <a:t>x: The x-coordinates (typically representing time or dates).</a:t>
            </a:r>
          </a:p>
          <a:p>
            <a:pPr marL="846887" lvl="1" indent="-423444" algn="just">
              <a:lnSpc>
                <a:spcPts val="5530"/>
              </a:lnSpc>
              <a:buFont typeface="Arial"/>
              <a:buChar char="•"/>
            </a:pPr>
            <a:r>
              <a:rPr lang="en-US" sz="3922">
                <a:solidFill>
                  <a:srgbClr val="000000"/>
                </a:solidFill>
                <a:latin typeface="Lovelace Bold"/>
              </a:rPr>
              <a:t>y: The y-coordinates (usually representing the values you want to plot, like stock prices).</a:t>
            </a:r>
          </a:p>
          <a:p>
            <a:pPr marL="846887" lvl="1" indent="-423444" algn="just">
              <a:lnSpc>
                <a:spcPts val="5530"/>
              </a:lnSpc>
              <a:buFont typeface="Arial"/>
              <a:buChar char="•"/>
            </a:pPr>
            <a:r>
              <a:rPr lang="en-US" sz="3922">
                <a:solidFill>
                  <a:srgbClr val="000000"/>
                </a:solidFill>
                <a:latin typeface="Lovelace Bold"/>
              </a:rPr>
              <a:t>format (optional): A string that specifies the color and line style of the plot. For example, 'b-' means a blue solid line.</a:t>
            </a:r>
          </a:p>
          <a:p>
            <a:pPr algn="just">
              <a:lnSpc>
                <a:spcPts val="5530"/>
              </a:lnSpc>
              <a:spcBef>
                <a:spcPct val="0"/>
              </a:spcBef>
            </a:pPr>
            <a:endParaRPr lang="en-US" sz="3922">
              <a:solidFill>
                <a:srgbClr val="000000"/>
              </a:solidFill>
              <a:latin typeface="Lovelace Bo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EEFAFF"/>
        </a:solidFill>
        <a:effectLst/>
      </p:bgPr>
    </p:bg>
    <p:spTree>
      <p:nvGrpSpPr>
        <p:cNvPr id="1" name=""/>
        <p:cNvGrpSpPr/>
        <p:nvPr/>
      </p:nvGrpSpPr>
      <p:grpSpPr>
        <a:xfrm>
          <a:off x="0" y="0"/>
          <a:ext cx="0" cy="0"/>
          <a:chOff x="0" y="0"/>
          <a:chExt cx="0" cy="0"/>
        </a:xfrm>
      </p:grpSpPr>
      <p:sp>
        <p:nvSpPr>
          <p:cNvPr id="2" name="Freeform 2"/>
          <p:cNvSpPr/>
          <p:nvPr/>
        </p:nvSpPr>
        <p:spPr>
          <a:xfrm rot="-5400000">
            <a:off x="-2508434" y="-3958469"/>
            <a:ext cx="9454551" cy="11886288"/>
          </a:xfrm>
          <a:custGeom>
            <a:avLst/>
            <a:gdLst/>
            <a:ahLst/>
            <a:cxnLst/>
            <a:rect l="l" t="t" r="r" b="b"/>
            <a:pathLst>
              <a:path w="9454551" h="11886288">
                <a:moveTo>
                  <a:pt x="0" y="0"/>
                </a:moveTo>
                <a:lnTo>
                  <a:pt x="9454552" y="0"/>
                </a:lnTo>
                <a:lnTo>
                  <a:pt x="9454552" y="11886288"/>
                </a:lnTo>
                <a:lnTo>
                  <a:pt x="0" y="11886288"/>
                </a:lnTo>
                <a:lnTo>
                  <a:pt x="0" y="0"/>
                </a:lnTo>
                <a:close/>
              </a:path>
            </a:pathLst>
          </a:custGeom>
          <a:blipFill>
            <a:blip r:embed="rId2"/>
            <a:stretch>
              <a:fillRect/>
            </a:stretch>
          </a:blipFill>
        </p:spPr>
      </p:sp>
      <p:sp>
        <p:nvSpPr>
          <p:cNvPr id="3" name="Freeform 3"/>
          <p:cNvSpPr/>
          <p:nvPr/>
        </p:nvSpPr>
        <p:spPr>
          <a:xfrm rot="8100000">
            <a:off x="2213219" y="3263111"/>
            <a:ext cx="5469632" cy="4475153"/>
          </a:xfrm>
          <a:custGeom>
            <a:avLst/>
            <a:gdLst/>
            <a:ahLst/>
            <a:cxnLst/>
            <a:rect l="l" t="t" r="r" b="b"/>
            <a:pathLst>
              <a:path w="5469632" h="4475153">
                <a:moveTo>
                  <a:pt x="0" y="0"/>
                </a:moveTo>
                <a:lnTo>
                  <a:pt x="5469632" y="0"/>
                </a:lnTo>
                <a:lnTo>
                  <a:pt x="5469632" y="4475153"/>
                </a:lnTo>
                <a:lnTo>
                  <a:pt x="0" y="4475153"/>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4" name="Freeform 4"/>
          <p:cNvSpPr/>
          <p:nvPr/>
        </p:nvSpPr>
        <p:spPr>
          <a:xfrm>
            <a:off x="-688427" y="4317314"/>
            <a:ext cx="9152475" cy="8229600"/>
          </a:xfrm>
          <a:custGeom>
            <a:avLst/>
            <a:gdLst/>
            <a:ahLst/>
            <a:cxnLst/>
            <a:rect l="l" t="t" r="r" b="b"/>
            <a:pathLst>
              <a:path w="9152475" h="8229600">
                <a:moveTo>
                  <a:pt x="0" y="0"/>
                </a:moveTo>
                <a:lnTo>
                  <a:pt x="9152474" y="0"/>
                </a:lnTo>
                <a:lnTo>
                  <a:pt x="9152474" y="8229600"/>
                </a:lnTo>
                <a:lnTo>
                  <a:pt x="0" y="8229600"/>
                </a:lnTo>
                <a:lnTo>
                  <a:pt x="0" y="0"/>
                </a:lnTo>
                <a:close/>
              </a:path>
            </a:pathLst>
          </a:custGeom>
          <a:blipFill>
            <a:blip r:embed="rId5"/>
            <a:stretch>
              <a:fillRect/>
            </a:stretch>
          </a:blipFill>
        </p:spPr>
      </p:sp>
      <p:sp>
        <p:nvSpPr>
          <p:cNvPr id="5" name="Freeform 5"/>
          <p:cNvSpPr/>
          <p:nvPr/>
        </p:nvSpPr>
        <p:spPr>
          <a:xfrm>
            <a:off x="-2993517" y="3061494"/>
            <a:ext cx="7401497" cy="8229600"/>
          </a:xfrm>
          <a:custGeom>
            <a:avLst/>
            <a:gdLst/>
            <a:ahLst/>
            <a:cxnLst/>
            <a:rect l="l" t="t" r="r" b="b"/>
            <a:pathLst>
              <a:path w="7401497" h="8229600">
                <a:moveTo>
                  <a:pt x="0" y="0"/>
                </a:moveTo>
                <a:lnTo>
                  <a:pt x="7401497" y="0"/>
                </a:lnTo>
                <a:lnTo>
                  <a:pt x="7401497" y="8229600"/>
                </a:lnTo>
                <a:lnTo>
                  <a:pt x="0" y="8229600"/>
                </a:lnTo>
                <a:lnTo>
                  <a:pt x="0" y="0"/>
                </a:lnTo>
                <a:close/>
              </a:path>
            </a:pathLst>
          </a:custGeom>
          <a:blipFill>
            <a:blip r:embed="rId6"/>
            <a:stretch>
              <a:fillRect/>
            </a:stretch>
          </a:blipFill>
        </p:spPr>
      </p:sp>
      <p:sp>
        <p:nvSpPr>
          <p:cNvPr id="6" name="Freeform 6"/>
          <p:cNvSpPr/>
          <p:nvPr/>
        </p:nvSpPr>
        <p:spPr>
          <a:xfrm rot="-1203235">
            <a:off x="156670" y="-661973"/>
            <a:ext cx="9145556" cy="4738275"/>
          </a:xfrm>
          <a:custGeom>
            <a:avLst/>
            <a:gdLst/>
            <a:ahLst/>
            <a:cxnLst/>
            <a:rect l="l" t="t" r="r" b="b"/>
            <a:pathLst>
              <a:path w="9145556" h="4738275">
                <a:moveTo>
                  <a:pt x="0" y="0"/>
                </a:moveTo>
                <a:lnTo>
                  <a:pt x="9145556" y="0"/>
                </a:lnTo>
                <a:lnTo>
                  <a:pt x="9145556" y="4738274"/>
                </a:lnTo>
                <a:lnTo>
                  <a:pt x="0" y="4738274"/>
                </a:lnTo>
                <a:lnTo>
                  <a:pt x="0" y="0"/>
                </a:lnTo>
                <a:close/>
              </a:path>
            </a:pathLst>
          </a:custGeom>
          <a:blipFill>
            <a:blip r:embed="rId6"/>
            <a:stretch>
              <a:fillRect t="-114609"/>
            </a:stretch>
          </a:blipFill>
        </p:spPr>
      </p:sp>
      <p:sp>
        <p:nvSpPr>
          <p:cNvPr id="7" name="TextBox 7"/>
          <p:cNvSpPr txBox="1"/>
          <p:nvPr/>
        </p:nvSpPr>
        <p:spPr>
          <a:xfrm>
            <a:off x="0" y="487490"/>
            <a:ext cx="18288000" cy="1398138"/>
          </a:xfrm>
          <a:prstGeom prst="rect">
            <a:avLst/>
          </a:prstGeom>
        </p:spPr>
        <p:txBody>
          <a:bodyPr lIns="0" tIns="0" rIns="0" bIns="0" rtlCol="0" anchor="t">
            <a:spAutoFit/>
          </a:bodyPr>
          <a:lstStyle/>
          <a:p>
            <a:pPr>
              <a:lnSpc>
                <a:spcPts val="11176"/>
              </a:lnSpc>
            </a:pPr>
            <a:r>
              <a:rPr lang="en-US" sz="8800">
                <a:solidFill>
                  <a:srgbClr val="273384"/>
                </a:solidFill>
                <a:latin typeface="Eczar Bold"/>
              </a:rPr>
              <a:t>PLT.PLOT(SORE,EXPECTANCY) </a:t>
            </a:r>
          </a:p>
        </p:txBody>
      </p:sp>
      <p:sp>
        <p:nvSpPr>
          <p:cNvPr id="8" name="TextBox 8"/>
          <p:cNvSpPr txBox="1"/>
          <p:nvPr/>
        </p:nvSpPr>
        <p:spPr>
          <a:xfrm>
            <a:off x="0" y="1630964"/>
            <a:ext cx="18288000" cy="9395127"/>
          </a:xfrm>
          <a:prstGeom prst="rect">
            <a:avLst/>
          </a:prstGeom>
        </p:spPr>
        <p:txBody>
          <a:bodyPr lIns="0" tIns="0" rIns="0" bIns="0" rtlCol="0" anchor="t">
            <a:spAutoFit/>
          </a:bodyPr>
          <a:lstStyle/>
          <a:p>
            <a:pPr>
              <a:lnSpc>
                <a:spcPts val="4851"/>
              </a:lnSpc>
            </a:pPr>
            <a:r>
              <a:rPr lang="en-US" sz="3441">
                <a:solidFill>
                  <a:srgbClr val="B029D1"/>
                </a:solidFill>
                <a:latin typeface="Lovelace Bold"/>
              </a:rPr>
              <a:t>import matplotlib.pyplot as plt</a:t>
            </a:r>
          </a:p>
          <a:p>
            <a:pPr>
              <a:lnSpc>
                <a:spcPts val="4851"/>
              </a:lnSpc>
            </a:pPr>
            <a:r>
              <a:rPr lang="en-US" sz="3441">
                <a:solidFill>
                  <a:srgbClr val="B029D1"/>
                </a:solidFill>
                <a:latin typeface="Lovelace Bold"/>
              </a:rPr>
              <a:t># Sample stock price and expectancy data</a:t>
            </a:r>
          </a:p>
          <a:p>
            <a:pPr>
              <a:lnSpc>
                <a:spcPts val="4851"/>
              </a:lnSpc>
            </a:pPr>
            <a:r>
              <a:rPr lang="en-US" sz="3441">
                <a:solidFill>
                  <a:srgbClr val="B029D1"/>
                </a:solidFill>
                <a:latin typeface="Lovelace Bold"/>
              </a:rPr>
              <a:t>price = [100, 105, 110, 120, 125, 130, 135]</a:t>
            </a:r>
          </a:p>
          <a:p>
            <a:pPr>
              <a:lnSpc>
                <a:spcPts val="4851"/>
              </a:lnSpc>
            </a:pPr>
            <a:r>
              <a:rPr lang="en-US" sz="3441">
                <a:solidFill>
                  <a:srgbClr val="B029D1"/>
                </a:solidFill>
                <a:latin typeface="Lovelace Bold"/>
              </a:rPr>
              <a:t>expectancy = [102, 106, 115, 119, 130, 132, 138]</a:t>
            </a:r>
          </a:p>
          <a:p>
            <a:pPr>
              <a:lnSpc>
                <a:spcPts val="4851"/>
              </a:lnSpc>
            </a:pPr>
            <a:r>
              <a:rPr lang="en-US" sz="3441">
                <a:solidFill>
                  <a:srgbClr val="B029D1"/>
                </a:solidFill>
                <a:latin typeface="Lovelace Bold"/>
              </a:rPr>
              <a:t># Create a line plot</a:t>
            </a:r>
          </a:p>
          <a:p>
            <a:pPr>
              <a:lnSpc>
                <a:spcPts val="4851"/>
              </a:lnSpc>
            </a:pPr>
            <a:r>
              <a:rPr lang="en-US" sz="3441">
                <a:solidFill>
                  <a:srgbClr val="B029D1"/>
                </a:solidFill>
                <a:latin typeface="Lovelace Bold"/>
              </a:rPr>
              <a:t>plt.plot(price, expectancy, 'b-', label='Actual vs. Expected Price')</a:t>
            </a:r>
          </a:p>
          <a:p>
            <a:pPr>
              <a:lnSpc>
                <a:spcPts val="4851"/>
              </a:lnSpc>
            </a:pPr>
            <a:r>
              <a:rPr lang="en-US" sz="3441">
                <a:solidFill>
                  <a:srgbClr val="B029D1"/>
                </a:solidFill>
                <a:latin typeface="Lovelace Bold"/>
              </a:rPr>
              <a:t># Set labels and title</a:t>
            </a:r>
          </a:p>
          <a:p>
            <a:pPr>
              <a:lnSpc>
                <a:spcPts val="4851"/>
              </a:lnSpc>
            </a:pPr>
            <a:r>
              <a:rPr lang="en-US" sz="3441">
                <a:solidFill>
                  <a:srgbClr val="B029D1"/>
                </a:solidFill>
                <a:latin typeface="Lovelace Bold"/>
              </a:rPr>
              <a:t>plt.xlabel('Stock Price')</a:t>
            </a:r>
          </a:p>
          <a:p>
            <a:pPr>
              <a:lnSpc>
                <a:spcPts val="4851"/>
              </a:lnSpc>
            </a:pPr>
            <a:r>
              <a:rPr lang="en-US" sz="3441">
                <a:solidFill>
                  <a:srgbClr val="B029D1"/>
                </a:solidFill>
                <a:latin typeface="Lovelace Bold"/>
              </a:rPr>
              <a:t>plt.ylabel('Expectancy')</a:t>
            </a:r>
          </a:p>
          <a:p>
            <a:pPr>
              <a:lnSpc>
                <a:spcPts val="4851"/>
              </a:lnSpc>
            </a:pPr>
            <a:r>
              <a:rPr lang="en-US" sz="3441">
                <a:solidFill>
                  <a:srgbClr val="B029D1"/>
                </a:solidFill>
                <a:latin typeface="Lovelace Bold"/>
              </a:rPr>
              <a:t>plt.title('Stock Price Prediction')</a:t>
            </a:r>
          </a:p>
          <a:p>
            <a:pPr>
              <a:lnSpc>
                <a:spcPts val="4851"/>
              </a:lnSpc>
            </a:pPr>
            <a:r>
              <a:rPr lang="en-US" sz="3441">
                <a:solidFill>
                  <a:srgbClr val="B029D1"/>
                </a:solidFill>
                <a:latin typeface="Lovelace Bold"/>
              </a:rPr>
              <a:t># Display a legend</a:t>
            </a:r>
          </a:p>
          <a:p>
            <a:pPr>
              <a:lnSpc>
                <a:spcPts val="4851"/>
              </a:lnSpc>
            </a:pPr>
            <a:r>
              <a:rPr lang="en-US" sz="3441">
                <a:solidFill>
                  <a:srgbClr val="B029D1"/>
                </a:solidFill>
                <a:latin typeface="Lovelace Bold"/>
              </a:rPr>
              <a:t>plt.legend()</a:t>
            </a:r>
          </a:p>
          <a:p>
            <a:pPr>
              <a:lnSpc>
                <a:spcPts val="4851"/>
              </a:lnSpc>
            </a:pPr>
            <a:r>
              <a:rPr lang="en-US" sz="3441">
                <a:solidFill>
                  <a:srgbClr val="B029D1"/>
                </a:solidFill>
                <a:latin typeface="Lovelace Bold"/>
              </a:rPr>
              <a:t># Show the plot</a:t>
            </a:r>
          </a:p>
          <a:p>
            <a:pPr>
              <a:lnSpc>
                <a:spcPts val="4851"/>
              </a:lnSpc>
            </a:pPr>
            <a:r>
              <a:rPr lang="en-US" sz="3441">
                <a:solidFill>
                  <a:srgbClr val="B029D1"/>
                </a:solidFill>
                <a:latin typeface="Lovelace Bold"/>
              </a:rPr>
              <a:t>plt.show()</a:t>
            </a:r>
          </a:p>
          <a:p>
            <a:pPr>
              <a:lnSpc>
                <a:spcPts val="4851"/>
              </a:lnSpc>
              <a:spcBef>
                <a:spcPct val="0"/>
              </a:spcBef>
            </a:pPr>
            <a:endParaRPr lang="en-US" sz="3441">
              <a:solidFill>
                <a:srgbClr val="B029D1"/>
              </a:solidFill>
              <a:latin typeface="Lovelace Bold"/>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1281</Words>
  <Application>Microsoft Office PowerPoint</Application>
  <PresentationFormat>Custom</PresentationFormat>
  <Paragraphs>135</Paragraphs>
  <Slides>18</Slides>
  <Notes>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18</vt:i4>
      </vt:variant>
    </vt:vector>
  </HeadingPairs>
  <TitlesOfParts>
    <vt:vector size="30" baseType="lpstr">
      <vt:lpstr>Arial</vt:lpstr>
      <vt:lpstr>Eczar</vt:lpstr>
      <vt:lpstr>Canva Sans Bold</vt:lpstr>
      <vt:lpstr>Eczar Semi-Bold</vt:lpstr>
      <vt:lpstr>Raleway</vt:lpstr>
      <vt:lpstr>Raleway Bold</vt:lpstr>
      <vt:lpstr>Eczar Bold</vt:lpstr>
      <vt:lpstr>Raleway Semi-Bold</vt:lpstr>
      <vt:lpstr>Lovelace Bold</vt:lpstr>
      <vt:lpstr>Lovelace</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Future</dc:title>
  <dc:creator>ADMIN</dc:creator>
  <cp:lastModifiedBy>ADMIN</cp:lastModifiedBy>
  <cp:revision>3</cp:revision>
  <dcterms:created xsi:type="dcterms:W3CDTF">2006-08-16T00:00:00Z</dcterms:created>
  <dcterms:modified xsi:type="dcterms:W3CDTF">2023-10-20T10:30:54Z</dcterms:modified>
  <dc:identifier>DAFxxmQCArc</dc:identifier>
</cp:coreProperties>
</file>